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8" r:id="rId4"/>
    <p:sldId id="296" r:id="rId5"/>
    <p:sldId id="297" r:id="rId6"/>
    <p:sldId id="298" r:id="rId7"/>
    <p:sldId id="299" r:id="rId8"/>
    <p:sldId id="306" r:id="rId9"/>
    <p:sldId id="304" r:id="rId10"/>
    <p:sldId id="301" r:id="rId11"/>
    <p:sldId id="308" r:id="rId12"/>
    <p:sldId id="309" r:id="rId13"/>
    <p:sldId id="25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1"/>
    <p:restoredTop sz="94694"/>
  </p:normalViewPr>
  <p:slideViewPr>
    <p:cSldViewPr snapToGrid="0">
      <p:cViewPr varScale="1">
        <p:scale>
          <a:sx n="79" d="100"/>
          <a:sy n="79" d="100"/>
        </p:scale>
        <p:origin x="24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E8C71-912F-4762-B846-18079E7D7290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5013F-7C70-4291-A71C-A8BF164A9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03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C46AAABE-2F9D-ABE2-62F5-7032BE9E2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30BDC5A4-0D92-682C-8FFD-FA7FCD16DD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9DD038BE-2663-0A2A-DBAD-4B8AE41507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54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90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39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09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03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90D13C1E-337A-3928-287C-515DEB7F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CB2927C6-5F5B-B1BE-A052-2E5C63283C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DA487DEC-0818-A3A3-E39E-BC14C4125F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70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18B782C-7CFF-CA22-3950-ED80F7746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9704F07D-F5F5-9D4A-4278-FFEEFF7058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E27C0151-77F3-8B82-264F-EE753BA876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00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87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48061509-E000-8579-98FD-10BEF07AE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D0EDBB2D-547C-13D5-CBD6-843114DCE7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93A523E6-A407-5828-6DA9-69EBCD6CF4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13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F5EE9-9584-A8E9-5120-950DAD180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E21F3C-37FD-ED62-8E78-011958CA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A5DDB-CE51-9CB7-88D1-A1B13948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20279B-D6D8-D5F3-9A6D-E03226E2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348E60-4974-11B9-8A67-0723E91E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1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F2FE0-2263-1541-950D-94582501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95F6A1-45DE-1F09-B533-192F78E6E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E9886B-4506-C65E-58A7-AFC643FF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CCE3C4-ADFA-A236-6868-B953C2DB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23BD5A-EA56-1C7F-B923-E76320C3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83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E613E7-0A8E-18CB-D656-5FCDF04A1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A1DD41-6C8A-594D-33C1-CA7A1439C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547244-A608-62DA-AA57-261E9E8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DA5E69-63D0-ED97-8B64-D6A425CE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6F65E5-FA4C-14BD-F232-1839A298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77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06E27-8A92-A981-C139-C5340495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1680F4-6861-BDBD-5296-C0FBCAF1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176400-3558-3B1B-6A63-8068B23B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437F58-3606-2D81-B1F6-FFD9EC30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AF109E-DAB9-8891-8266-E704D7BB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1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1025E-71DD-2E2F-2265-4FE4DAC1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F4AE36-B13A-FEB6-816B-9C84956A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172C1D-5399-BCC0-0526-F0290C3C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E05028-694A-1B8E-9E6C-A4039710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9D05B3-7353-132F-455E-84C3F9A9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4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5C413-958C-ED68-3D33-65626017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03F2A4-6FD1-81E4-A576-8C1C77863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2976EB-C674-16E8-5963-DC99A5818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B84C9D-2673-4510-ECC2-219FD8EC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BAB50F-CCE8-7D8A-80EE-ED4DDBA9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654268-9EEF-F592-0F09-E23A9CF3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16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D65D7-39A9-3A2A-1330-73BFC403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65D2C5-F712-4FB8-5F72-EDAA3D64C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E69035-39B2-B2D5-578F-E576B5441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5A2478-9871-C2BE-5EAF-BF60A0033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58415B-1BCE-BC7C-9A2D-B784008D2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375734-796C-A6E7-1B5D-BBE196B1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07E4E6-555B-24AE-6BF0-2CF298B7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C99E42-0843-B210-B7AA-E5D0678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4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EDE07-7946-2B8A-CE62-54C7FA2A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A8B804-C2F6-3D29-F3AD-C338B23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63C78B-6533-5585-B405-7707029D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C22D8D-7835-6B8B-7B8B-219F7D9D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06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44E9D8-C92E-A96A-8A4E-A5E39A1E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C8BBCE-0DDD-3E01-D923-1E575E6E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FBA9F0-D0A4-B399-EE90-7F0868FD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42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F7849-685C-C4D7-A736-CBCF4A41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D49315-3D66-609B-233A-1E50277EE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6C7C16-CD9D-883E-AE07-143A70571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8CC877-00F0-3450-65AD-9D733C22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09BC4D-111F-44E8-B9E4-BFF01C1B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8F11AC-4931-925E-4B00-E6C0DFD0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41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EF0A2-59AD-257A-1216-6464DC98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C42BD4-9085-D3E2-001C-A2F389CC8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7EF4C1-A0D2-B172-E93F-8FD52208C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E51936-8D9F-539C-2172-EF3D7C6F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A58190-E215-B3C4-EF28-6F6D37DF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03DD7A-7D86-102A-28E7-C453D39B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82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E29F63D-1E65-8D82-904A-1BD72D1D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AD2B65-6322-6B57-3CE3-3E291541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6049F0-DBF1-7B9A-DCD7-ACB3E7B50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4898-BACE-DA4C-A9CE-9710E4A7AAB1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697E4D-5A9A-F06E-D32E-AD5949B74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4E65C7-823A-AEDA-C4A9-6476F7934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A0D7-6684-1B41-A54C-EA722C2A1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58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ráfico, Gráfico de funil&#10;&#10;Descrição gerada automaticamente">
            <a:extLst>
              <a:ext uri="{FF2B5EF4-FFF2-40B4-BE49-F238E27FC236}">
                <a16:creationId xmlns:a16="http://schemas.microsoft.com/office/drawing/2014/main" id="{7306F09A-BF30-B0F0-F205-C95338F18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6" b="32022"/>
          <a:stretch/>
        </p:blipFill>
        <p:spPr>
          <a:xfrm>
            <a:off x="0" y="2169825"/>
            <a:ext cx="12192000" cy="25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1AAB5B5-8614-0318-DFFF-9C9E5A6D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sz="3600" b="1" dirty="0">
                <a:latin typeface="Biome Light" panose="020B0502040204020203" pitchFamily="34" charset="0"/>
                <a:cs typeface="Biome Light" panose="020B0502040204020203" pitchFamily="34" charset="0"/>
              </a:rPr>
              <a:t>Desafios para cumprir com diretrizes, objetivos e metas: a questão do financiamento </a:t>
            </a:r>
            <a:endParaRPr lang="pt-BR" sz="36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A08D67D-AA5D-4951-FB53-83922CC51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conteúdo da Meta 18.a. verbaliza “Ampliar o investimento público em educação, de modo a atingir o equivalente a 7% (sete por cento) do Produto Interno Bruto – PIB até o sexto ano de vigência deste PNE, e 10% (dez por cento) do PIB até o final do decênio, em consonância com o que estabelece o art. 214, caput, inciso VI, da Constituição.” Apresenta uma meta intermediária de 7% somente ser atendida faltando 3 anos para o término do plano, o que deixaria 3 pontos percentuais para serem implementados nesse curto período, o que poderá novamente frustrar a implementação das metas desse PNE.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Como fica a educação superior se o novo PNE fala apenas da educação superior? </a:t>
            </a:r>
            <a:r>
              <a:rPr lang="pt-BR" sz="1400" b="0" i="0" u="none" strike="noStrike" baseline="0" dirty="0">
                <a:solidFill>
                  <a:srgbClr val="000000"/>
                </a:solidFill>
              </a:rPr>
              <a:t>Alcançar o investimento por aluno em educação básica como percentual do PIB </a:t>
            </a:r>
            <a:r>
              <a:rPr lang="pt-BR" sz="1400" b="0" i="1" u="none" strike="noStrike" baseline="0" dirty="0">
                <a:solidFill>
                  <a:srgbClr val="000000"/>
                </a:solidFill>
              </a:rPr>
              <a:t>per capita </a:t>
            </a:r>
            <a:r>
              <a:rPr lang="pt-BR" sz="1400" b="0" i="0" u="none" strike="noStrike" baseline="0" dirty="0">
                <a:solidFill>
                  <a:srgbClr val="000000"/>
                </a:solidFill>
              </a:rPr>
              <a:t>equivalente à média dos países da Organização para Cooperação e Desenvolvimento Econômico – OCDE até o quinto ano de vigência deste PNE, e o equivalente ao Custo Aluno Qualidade – CAQ, previsto no art. 211, § 7º, da Constituição, até o final do decênio. Como fica a situação das universidades? Do fomento à pesquisa e à pós-graduação? </a:t>
            </a:r>
          </a:p>
        </p:txBody>
      </p:sp>
    </p:spTree>
    <p:extLst>
      <p:ext uri="{BB962C8B-B14F-4D97-AF65-F5344CB8AC3E}">
        <p14:creationId xmlns:p14="http://schemas.microsoft.com/office/powerpoint/2010/main" val="24052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B5EE1D0A-1ECE-E2C6-5223-19B7DCE95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>
            <a:extLst>
              <a:ext uri="{FF2B5EF4-FFF2-40B4-BE49-F238E27FC236}">
                <a16:creationId xmlns:a16="http://schemas.microsoft.com/office/drawing/2014/main" id="{3469E8A6-B4B4-58F0-FF0C-DB5837C708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48FC0BE-A48E-A9C1-16D8-CEF671EA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sz="3600" b="1" dirty="0">
                <a:latin typeface="Biome Light" panose="020B0502040204020203" pitchFamily="34" charset="0"/>
                <a:cs typeface="Biome Light" panose="020B0502040204020203" pitchFamily="34" charset="0"/>
              </a:rPr>
              <a:t>Desafios para PNE</a:t>
            </a:r>
            <a:endParaRPr lang="pt-BR" sz="36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BE7F52A-B2A0-F225-8B3E-56CEF7141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latin typeface="Biome Light" panose="020B0502040204020203" pitchFamily="34" charset="0"/>
                <a:cs typeface="Biome Light" panose="020B0502040204020203" pitchFamily="34" charset="0"/>
              </a:rPr>
              <a:t>Avançar nas políticas de cooperação entre os entes federados, reduzindo as desigualdades regionais e entre as redes – </a:t>
            </a:r>
            <a:r>
              <a:rPr lang="pt-BR" sz="1400" b="1" dirty="0">
                <a:highlight>
                  <a:srgbClr val="FFFF00"/>
                </a:highlight>
                <a:latin typeface="Biome Light" panose="020B0502040204020203" pitchFamily="34" charset="0"/>
                <a:cs typeface="Biome Light" panose="020B0502040204020203" pitchFamily="34" charset="0"/>
              </a:rPr>
              <a:t>SISTEMA NACIONAL DE EDUCAÇÃO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latin typeface="Biome Light" panose="020B0502040204020203" pitchFamily="34" charset="0"/>
                <a:cs typeface="Biome Light" panose="020B0502040204020203" pitchFamily="34" charset="0"/>
              </a:rPr>
              <a:t>Estabelecer metas que possam reduzir as desigualdades para oferta de EJA/EP: urbano/rural; raça/cor; população LGBTQIA+; quilombolas; indígenas – </a:t>
            </a:r>
            <a:r>
              <a:rPr lang="pt-BR" sz="1400" b="1" dirty="0">
                <a:highlight>
                  <a:srgbClr val="FFFF00"/>
                </a:highlight>
                <a:latin typeface="Biome Light" panose="020B0502040204020203" pitchFamily="34" charset="0"/>
                <a:cs typeface="Biome Light" panose="020B0502040204020203" pitchFamily="34" charset="0"/>
              </a:rPr>
              <a:t>DIRETRIZ VII QUALIDADE E EQUIDADE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latin typeface="Biome Light" panose="020B0502040204020203" pitchFamily="34" charset="0"/>
                <a:cs typeface="Biome Light" panose="020B0502040204020203" pitchFamily="34" charset="0"/>
              </a:rPr>
              <a:t>Garantir a oferta com qualidade e equidade do ensino médio que assegure formação geral básica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latin typeface="Biome Light" panose="020B0502040204020203" pitchFamily="34" charset="0"/>
                <a:cs typeface="Biome Light" panose="020B0502040204020203" pitchFamily="34" charset="0"/>
              </a:rPr>
              <a:t>Assegure recursos para equipar as escolas públicas para oferta de EJA, EP, EM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latin typeface="Biome Light" panose="020B0502040204020203" pitchFamily="34" charset="0"/>
                <a:cs typeface="Biome Light" panose="020B0502040204020203" pitchFamily="34" charset="0"/>
              </a:rPr>
              <a:t>Criar estratégias que estimulem o público do EM (EJA, EP) a cursarem a educação superior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latin typeface="Biome Light" panose="020B0502040204020203" pitchFamily="34" charset="0"/>
                <a:cs typeface="Biome Light" panose="020B0502040204020203" pitchFamily="34" charset="0"/>
              </a:rPr>
              <a:t>Ampliar a oferta pública de educação superior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b="1" dirty="0">
                <a:latin typeface="Biome Light" panose="020B0502040204020203" pitchFamily="34" charset="0"/>
                <a:cs typeface="Biome Light" panose="020B0502040204020203" pitchFamily="34" charset="0"/>
              </a:rPr>
              <a:t>Avançar na gestão democrática – </a:t>
            </a:r>
            <a:r>
              <a:rPr lang="pt-BR" sz="1400" b="1" dirty="0">
                <a:highlight>
                  <a:srgbClr val="FFFF00"/>
                </a:highlight>
                <a:latin typeface="Biome Light" panose="020B0502040204020203" pitchFamily="34" charset="0"/>
                <a:cs typeface="Biome Light" panose="020B0502040204020203" pitchFamily="34" charset="0"/>
              </a:rPr>
              <a:t>OBJETIVO 17 </a:t>
            </a:r>
          </a:p>
        </p:txBody>
      </p:sp>
    </p:spTree>
    <p:extLst>
      <p:ext uri="{BB962C8B-B14F-4D97-AF65-F5344CB8AC3E}">
        <p14:creationId xmlns:p14="http://schemas.microsoft.com/office/powerpoint/2010/main" val="305084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6EDC94C6-F304-CD87-AE2A-891441356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>
            <a:extLst>
              <a:ext uri="{FF2B5EF4-FFF2-40B4-BE49-F238E27FC236}">
                <a16:creationId xmlns:a16="http://schemas.microsoft.com/office/drawing/2014/main" id="{8BBD4634-B8DE-6A3F-B5EB-2C36F269B3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E312997-AE19-9F34-B53D-A31A1E20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sz="3600" b="1" dirty="0">
                <a:latin typeface="Biome Light" panose="020B0502040204020203" pitchFamily="34" charset="0"/>
                <a:cs typeface="Biome Light" panose="020B0502040204020203" pitchFamily="34" charset="0"/>
              </a:rPr>
              <a:t>Desafios para PNE</a:t>
            </a:r>
            <a:endParaRPr lang="pt-BR" sz="36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87A7BD4-46B7-0796-1510-248001E4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46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latin typeface="Biome Light" panose="020B0502040204020203" pitchFamily="34" charset="0"/>
                <a:cs typeface="Biome Light" panose="020B0502040204020203" pitchFamily="34" charset="0"/>
              </a:rPr>
              <a:t>Valorização das/os profissionais da educação – </a:t>
            </a:r>
            <a:r>
              <a:rPr lang="pt-BR" sz="1800" b="1" dirty="0">
                <a:highlight>
                  <a:srgbClr val="FFFF00"/>
                </a:highlight>
                <a:latin typeface="Biome Light" panose="020B0502040204020203" pitchFamily="34" charset="0"/>
                <a:cs typeface="Biome Light" panose="020B0502040204020203" pitchFamily="34" charset="0"/>
              </a:rPr>
              <a:t>OBJETIVO 16 em seu escopo não apresenta a valorização como central (</a:t>
            </a:r>
            <a:r>
              <a:rPr lang="pt-BR" sz="1800" b="1" dirty="0">
                <a:latin typeface="Biome Light" panose="020B0502040204020203" pitchFamily="34" charset="0"/>
                <a:cs typeface="Biome Light" panose="020B0502040204020203" pitchFamily="34" charset="0"/>
              </a:rPr>
              <a:t>a palavra aparece apenas 5 vezes no texto e apenas duas vezes a se referir a toda categoria).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latin typeface="Biome Light" panose="020B0502040204020203" pitchFamily="34" charset="0"/>
                <a:cs typeface="Biome Light" panose="020B0502040204020203" pitchFamily="34" charset="0"/>
              </a:rPr>
              <a:t>Criar estratégias para lidar com os velhos (financiamento  EB+ES, infraestrutura das escolas, valorização dos profissionais, equipamentos, materiais didáticos, gestão democrática) e os novos dilemas da educação (as emergências climáticas; a violência; a IA; as crises de emprego)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latin typeface="Biome Light" panose="020B0502040204020203" pitchFamily="34" charset="0"/>
                <a:cs typeface="Biome Light" panose="020B0502040204020203" pitchFamily="34" charset="0"/>
              </a:rPr>
              <a:t>O PNE não aborda o desafio da desmilitarização e da privatização (EB e ES)</a:t>
            </a:r>
          </a:p>
        </p:txBody>
      </p:sp>
    </p:spTree>
    <p:extLst>
      <p:ext uri="{BB962C8B-B14F-4D97-AF65-F5344CB8AC3E}">
        <p14:creationId xmlns:p14="http://schemas.microsoft.com/office/powerpoint/2010/main" val="58927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D76BCAC6-045C-5FD1-31F3-33E5DB06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" y="0"/>
            <a:ext cx="12187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6B111C02-23EC-984F-779F-1AAC123B2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12200109" cy="6934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18FC18-B36C-724F-9A2E-2956161D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8" y="1749244"/>
            <a:ext cx="10553077" cy="3359512"/>
          </a:xfrm>
        </p:spPr>
        <p:txBody>
          <a:bodyPr anchor="t">
            <a:noAutofit/>
          </a:bodyPr>
          <a:lstStyle/>
          <a:p>
            <a:pPr algn="ctr"/>
            <a:br>
              <a:rPr lang="pt-BR" b="1" dirty="0">
                <a:latin typeface="Tenorite" pitchFamily="2" charset="0"/>
                <a:ea typeface="BatangChe" panose="02030609000101010101" pitchFamily="49" charset="-127"/>
              </a:rPr>
            </a:br>
            <a:br>
              <a:rPr lang="pt-BR" b="1" dirty="0">
                <a:latin typeface="Tenorite" pitchFamily="2" charset="0"/>
                <a:ea typeface="BatangChe" panose="02030609000101010101" pitchFamily="49" charset="-127"/>
              </a:rPr>
            </a:br>
            <a:r>
              <a:rPr lang="pt-BR" b="1" dirty="0">
                <a:latin typeface="Tenorite" pitchFamily="2" charset="0"/>
                <a:ea typeface="BatangChe" panose="02030609000101010101" pitchFamily="49" charset="-127"/>
              </a:rPr>
              <a:t>O NOVO PNE (2024-2034): PARA COMEÇAR A CONVERSA</a:t>
            </a:r>
            <a:br>
              <a:rPr lang="pt-BR" b="1" dirty="0">
                <a:latin typeface="Tenorite" pitchFamily="2" charset="0"/>
                <a:ea typeface="BatangChe" panose="02030609000101010101" pitchFamily="49" charset="-127"/>
              </a:rPr>
            </a:br>
            <a:br>
              <a:rPr lang="pt-BR" b="1" dirty="0">
                <a:latin typeface="Tenorite" pitchFamily="2" charset="0"/>
                <a:ea typeface="BatangChe" panose="02030609000101010101" pitchFamily="49" charset="-127"/>
              </a:rPr>
            </a:br>
            <a:r>
              <a:rPr lang="pt-BR" dirty="0">
                <a:latin typeface="Tenorite" pitchFamily="2" charset="0"/>
                <a:ea typeface="BatangChe" panose="02030609000101010101" pitchFamily="49" charset="-127"/>
              </a:rPr>
              <a:t>Miriam Fábia Alves (FNE/ANPEd/UFG) </a:t>
            </a:r>
          </a:p>
        </p:txBody>
      </p:sp>
    </p:spTree>
    <p:extLst>
      <p:ext uri="{BB962C8B-B14F-4D97-AF65-F5344CB8AC3E}">
        <p14:creationId xmlns:p14="http://schemas.microsoft.com/office/powerpoint/2010/main" val="146157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1AAB5B5-8614-0318-DFFF-9C9E5A6D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  <a:t>Qual o cenário? </a:t>
            </a:r>
            <a:endParaRPr lang="pt-BR" sz="22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A08D67D-AA5D-4951-FB53-83922CC5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601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Biome Light" panose="020B0502040204020203" pitchFamily="34" charset="0"/>
                <a:cs typeface="Biome Light" panose="020B0502040204020203" pitchFamily="34" charset="0"/>
              </a:rPr>
              <a:t>Mundo em guerra, genocídios, desastres climáticos, perspectiva de futuro ameaçada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Biome Light" panose="020B0502040204020203" pitchFamily="34" charset="0"/>
                <a:cs typeface="Biome Light" panose="020B0502040204020203" pitchFamily="34" charset="0"/>
              </a:rPr>
              <a:t>Governo Federal que se propõe de União e Reconstrução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Biome Light" panose="020B0502040204020203" pitchFamily="34" charset="0"/>
                <a:cs typeface="Biome Light" panose="020B0502040204020203" pitchFamily="34" charset="0"/>
              </a:rPr>
              <a:t>Avanço da educação conservadora nos estados – militarização/privatização/</a:t>
            </a:r>
            <a:r>
              <a:rPr lang="pt-BR" sz="2000" b="1" dirty="0" err="1">
                <a:latin typeface="Biome Light" panose="020B0502040204020203" pitchFamily="34" charset="0"/>
                <a:cs typeface="Biome Light" panose="020B0502040204020203" pitchFamily="34" charset="0"/>
              </a:rPr>
              <a:t>plataformização</a:t>
            </a:r>
            <a:endParaRPr lang="pt-BR" sz="2000" b="1" dirty="0">
              <a:latin typeface="Biome Light" panose="020B0502040204020203" pitchFamily="34" charset="0"/>
              <a:cs typeface="Biome Light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Biome Light" panose="020B0502040204020203" pitchFamily="34" charset="0"/>
                <a:cs typeface="Biome Light" panose="020B0502040204020203" pitchFamily="34" charset="0"/>
              </a:rPr>
              <a:t>Avanço das privatizações: Paraná, São Paulo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Biome Light" panose="020B0502040204020203" pitchFamily="34" charset="0"/>
                <a:cs typeface="Biome Light" panose="020B0502040204020203" pitchFamily="34" charset="0"/>
              </a:rPr>
              <a:t>Crise nas licenciaturas – evasão; desistência da carreira  - Desvalorização da profissão docente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Biome Light" panose="020B0502040204020203" pitchFamily="34" charset="0"/>
                <a:cs typeface="Biome Light" panose="020B0502040204020203" pitchFamily="34" charset="0"/>
              </a:rPr>
              <a:t>Contratação precária dos docentes – contratos temporários – em 2023 - 51,6% dos professores da rede estadual eram temporários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Biome Light" panose="020B0502040204020203" pitchFamily="34" charset="0"/>
                <a:cs typeface="Biome Light" panose="020B0502040204020203" pitchFamily="34" charset="0"/>
              </a:rPr>
              <a:t>País que lida com os jovens como criminosos – política de encarceramento e extermínio das juventudes – interdição do futuro 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996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1AAB5B5-8614-0318-DFFF-9C9E5A6D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sz="3600" b="1" dirty="0">
                <a:latin typeface="Biome Light" panose="020B0502040204020203" pitchFamily="34" charset="0"/>
                <a:cs typeface="Biome Light" panose="020B0502040204020203" pitchFamily="34" charset="0"/>
              </a:rPr>
              <a:t>ORGANIZAÇÃO DO PL 2614/24 enviado pelo Governo ao Congresso  26 de junho de 2024 </a:t>
            </a:r>
            <a:endParaRPr lang="pt-BR" sz="36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A08D67D-AA5D-4951-FB53-83922CC51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enorite" pitchFamily="2" charset="0"/>
              </a:rPr>
              <a:t>O PL 2614/2024 </a:t>
            </a:r>
            <a:r>
              <a:rPr lang="pt-BR" sz="1800" dirty="0">
                <a:effectLst/>
                <a:latin typeface="Tenorite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apresenta-se estruturado em 10 diretrizes e 18 objetivos envolvendo temáticas diversas, 58 metas e 253 estratégias</a:t>
            </a:r>
            <a:r>
              <a:rPr lang="pt-BR" sz="1800" dirty="0">
                <a:solidFill>
                  <a:srgbClr val="000000"/>
                </a:solidFill>
                <a:effectLst/>
                <a:latin typeface="Tenorite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Tenorite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no qual: </a:t>
            </a:r>
            <a:endParaRPr lang="pt-BR" sz="1800" b="0" i="0" u="none" strike="noStrike" baseline="0" dirty="0">
              <a:solidFill>
                <a:srgbClr val="000000"/>
              </a:solidFill>
              <a:latin typeface="Tenorite" pitchFamily="2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Tenorite" pitchFamily="2" charset="0"/>
              </a:rPr>
              <a:t> I - diretrizes - orientações que guiam a ação e que devem ser seguidas pelos Governos das diferentes esferas federativas na realização das estratégias do PNE;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Tenorite" pitchFamily="2" charset="0"/>
              </a:rPr>
              <a:t>II - objetivos - mudanças esperadas em relação aos problemas identificados que resultem da implementação de políticas educacionais pelos Governos das diferentes esferas federativas</a:t>
            </a:r>
            <a:r>
              <a:rPr lang="pt-BR" sz="1800" dirty="0">
                <a:solidFill>
                  <a:srgbClr val="000000"/>
                </a:solidFill>
                <a:latin typeface="Tenorite" pitchFamily="2" charset="0"/>
              </a:rPr>
              <a:t> (</a:t>
            </a:r>
            <a:r>
              <a:rPr lang="pt-BR" sz="1800" b="1" dirty="0">
                <a:solidFill>
                  <a:srgbClr val="000000"/>
                </a:solidFill>
                <a:latin typeface="Tenorite" pitchFamily="2" charset="0"/>
              </a:rPr>
              <a:t>18 objetivos)</a:t>
            </a:r>
            <a:endParaRPr lang="pt-BR" sz="1800" b="1" i="0" u="none" strike="noStrike" baseline="0" dirty="0">
              <a:solidFill>
                <a:srgbClr val="000000"/>
              </a:solidFill>
              <a:latin typeface="Tenorite" pitchFamily="2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Tenorite" pitchFamily="2" charset="0"/>
              </a:rPr>
              <a:t>III - metas - referências qualitativas e quantitativas que permitem verificar o alcance das mudanças expressas nos objetivos com base na implementação de políticas educacionais pelos Governos das diferentes esferas federativas; </a:t>
            </a:r>
            <a:r>
              <a:rPr lang="pt-BR" sz="1800" b="1" dirty="0">
                <a:solidFill>
                  <a:srgbClr val="000000"/>
                </a:solidFill>
                <a:latin typeface="Tenorite" pitchFamily="2" charset="0"/>
              </a:rPr>
              <a:t>(58 metas) </a:t>
            </a:r>
            <a:endParaRPr lang="pt-BR" sz="1800" b="1" i="0" u="none" strike="noStrike" baseline="0" dirty="0">
              <a:solidFill>
                <a:srgbClr val="000000"/>
              </a:solidFill>
              <a:latin typeface="Tenorite" pitchFamily="2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Tenorite" pitchFamily="2" charset="0"/>
              </a:rPr>
              <a:t>IV - estratégias - orientações para a tomada de decisão quanto à ação dos Governos das diferentes esferas federativas para atingir os objetivos e as metas. </a:t>
            </a:r>
            <a:r>
              <a:rPr lang="pt-BR" sz="2000" b="1" dirty="0">
                <a:latin typeface="Tenorite" pitchFamily="2" charset="0"/>
                <a:cs typeface="Biome Light" panose="020B0502040204020203" pitchFamily="34" charset="0"/>
              </a:rPr>
              <a:t> (253 estratégias)</a:t>
            </a:r>
            <a:endParaRPr lang="pt-BR" sz="2000" dirty="0"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2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1AAB5B5-8614-0318-DFFF-9C9E5A6D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-249714"/>
            <a:ext cx="10515600" cy="1325563"/>
          </a:xfrm>
        </p:spPr>
        <p:txBody>
          <a:bodyPr>
            <a:normAutofit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  <a:t>DIRETRIZES DO NOVO PNE</a:t>
            </a:r>
            <a:endParaRPr lang="pt-BR" sz="22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A08D67D-AA5D-4951-FB53-83922CC5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1075849"/>
            <a:ext cx="10896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- a visão sistêmica do planejamento da política educacional e a sua relação com outras áreas do desenvolvimento local, regional e nacional; </a:t>
            </a: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II - a intersetorialidade como abordagem para o enfrentamento dos problemas da educação no contexto de cada território; </a:t>
            </a: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III - a promoção do desenvolvimento social, cultural e econômico; </a:t>
            </a: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IV - </a:t>
            </a:r>
            <a:r>
              <a:rPr lang="pt-BR" sz="17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 pactuação federativa na coordenação e na implementação das estratégias dos planos decenais de educação</a:t>
            </a: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- o equilíbrio entre as responsabilidades federativas e o fluxo adequado, equitativo e sustentável de recursos para os sistemas de ensino e para as escolas; </a:t>
            </a: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 - </a:t>
            </a:r>
            <a:r>
              <a:rPr lang="pt-BR" sz="17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 respeito à liberdade de aprender, de ensinar, de pesquisar e de divulgar a cultura, o pensamento, a arte e o saber, com base no pluralismo de ideias e de concepções</a:t>
            </a: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VII - a qualidade e a equidade como orientações para a formulação e a implementação das políticas educacionais; </a:t>
            </a: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VIII - a análise dos processos e dos resultados educacionais e o uso das evidências decorrentes dessas análises na formulação das políticas educacionais; </a:t>
            </a: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IX - a integração do monitoramento e da avaliação aos processos de planejamento e de implementação das políticas educacionais; </a:t>
            </a: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X - </a:t>
            </a:r>
            <a:r>
              <a:rPr lang="pt-BR" sz="17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 promoção dos direitos humanos, do respeito à diversidade e da sustentabilidade socioambiental</a:t>
            </a: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77094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1AAB5B5-8614-0318-DFFF-9C9E5A6D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  <a:t>OBJETIVOS GERAIS DO NOVO PNE</a:t>
            </a:r>
            <a:endParaRPr lang="pt-BR" sz="22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A08D67D-AA5D-4951-FB53-83922CC51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 - o fortalecimento dos princípios do Estado Democrático de Direito, com ênfase na promoção da cidadania;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II - </a:t>
            </a:r>
            <a:r>
              <a:rPr lang="pt-BR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 consolidação da gestão democrática do ensino público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III - a proteção e o desenvolvimento da primeira infância;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IV - a garantia do direito à educação, com ampliação das oportunidades educacionais em todos os níveis, com vistas à melhor formação humanística, profissional, cultural, científica e tecnológica da juventude;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- a superação do analfabetismo de jovens e adultos;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 - </a:t>
            </a:r>
            <a:r>
              <a:rPr lang="pt-BR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 superação das desigualdades educacionais e a erradicação de todas as formas de preconceito de origem, raça, sexo, cor e idade e de formas de discriminação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8498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1AAB5B5-8614-0318-DFFF-9C9E5A6D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  <a:t>OBJETIVOS GERAIS DO NOVO PNE</a:t>
            </a:r>
            <a:endParaRPr lang="pt-BR" sz="22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A08D67D-AA5D-4951-FB53-83922CC51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VII - a universalização do atendimento escolar à população de quatro a dezessete anos, e a oferta de oportunidades educacionais aos que não tiveram acesso na idade própria;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VIII - a melhoria da qualidade da educação em todos os níveis, etapas e modalidades de ensino, consideradas as dimensões do acesso, da permanência, dos processos educativos e dos resultados de aprendizagem e de desenvolvimento;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IX - </a:t>
            </a:r>
            <a:r>
              <a:rPr lang="pt-BR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 valorização dos profissionais da educação e o fortalecimento da profissionalização docente;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X - a democratização do acesso ao ensino superior e à pós-graduação; e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XI - </a:t>
            </a:r>
            <a:r>
              <a:rPr lang="pt-BR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 aumento do investimento público em educação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em consonância com o disposto nos art. 211, § 7º, e art. 214, </a:t>
            </a:r>
            <a:r>
              <a:rPr lang="pt-BR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caput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inciso VI, da Constituição.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4011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9B72BA7A-BF3B-5E49-5B32-83AC23F89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>
            <a:extLst>
              <a:ext uri="{FF2B5EF4-FFF2-40B4-BE49-F238E27FC236}">
                <a16:creationId xmlns:a16="http://schemas.microsoft.com/office/drawing/2014/main" id="{D53EA379-A66B-F4C5-1492-3AE6E1BD67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4BA87F0-39F4-84CE-8BF0-39AD276C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  <a:t>OBJETIVOS DO PNE 2025-2035</a:t>
            </a:r>
            <a:endParaRPr lang="pt-BR" sz="22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90931C4-657E-2736-19C3-4435019F4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728960" cy="4486275"/>
          </a:xfrm>
        </p:spPr>
        <p:txBody>
          <a:bodyPr>
            <a:normAutofit/>
          </a:bodyPr>
          <a:lstStyle/>
          <a:p>
            <a:r>
              <a:rPr lang="pt-BR" sz="1300" i="0" u="none" strike="noStrike" baseline="0" dirty="0">
                <a:solidFill>
                  <a:srgbClr val="000000"/>
                </a:solidFill>
                <a:latin typeface="Tenorite" pitchFamily="2" charset="0"/>
              </a:rPr>
              <a:t>Objetivo 1: </a:t>
            </a:r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Ampliar a oferta de matrículas em creche e universalizar a pré-escola.</a:t>
            </a:r>
          </a:p>
          <a:p>
            <a:r>
              <a:rPr lang="pt-BR" sz="1300" dirty="0">
                <a:latin typeface="Tenorite" pitchFamily="2" charset="0"/>
              </a:rPr>
              <a:t>Objetivo 2: </a:t>
            </a:r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Garantir a qualidade da oferta de educação infantil.</a:t>
            </a:r>
          </a:p>
          <a:p>
            <a:r>
              <a:rPr lang="pt-BR" sz="1300" dirty="0">
                <a:latin typeface="Tenorite" pitchFamily="2" charset="0"/>
              </a:rPr>
              <a:t>Objetivo 3: </a:t>
            </a:r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Assegurar a alfabetização, ao final do segundo ano do ensino fundamental, a todas as crianças, em todas as modalidades educacionais, com redução de desigualdades e inclusão.</a:t>
            </a:r>
          </a:p>
          <a:p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Objetivo 4: Assegurar que crianças, adolescentes e jovens em idade escolar obrigatória concluam o ensino fundamental e o ensino médio na idade regular, em todas as modalidades educacionais, com redução de desigualdades e inclusão.</a:t>
            </a:r>
          </a:p>
          <a:p>
            <a:r>
              <a:rPr lang="pt-BR" sz="1300" dirty="0">
                <a:solidFill>
                  <a:srgbClr val="000000"/>
                </a:solidFill>
                <a:latin typeface="Tenorite" pitchFamily="2" charset="0"/>
              </a:rPr>
              <a:t>Objetivo 5: </a:t>
            </a:r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Garantir a aprendizagem dos estudantes no ensino fundamental e no ensino médio, em todas as modalidades educacionais, com redução de desigualdades e inclusão.</a:t>
            </a:r>
          </a:p>
          <a:p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Objetivo 6: Ampliar a oferta de educação integral em tempo integral para a rede pública.</a:t>
            </a:r>
          </a:p>
          <a:p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Objetivo 7: Promover a educação digital para o uso crítico, reflexivo e ético das tecnologias da informação e da comunicação para o exercício da cidadania.</a:t>
            </a:r>
          </a:p>
          <a:p>
            <a:r>
              <a:rPr lang="pt-BR" sz="1300" dirty="0">
                <a:solidFill>
                  <a:srgbClr val="000000"/>
                </a:solidFill>
                <a:latin typeface="Tenorite" pitchFamily="2" charset="0"/>
              </a:rPr>
              <a:t>Objetivo 8: </a:t>
            </a:r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Garantir o acesso, a qualidade da oferta e a permanência em todos os níveis, as etapas e as modalidades na educação escolar indígena, na educação do campo e na educação escolar quilombola.</a:t>
            </a:r>
          </a:p>
          <a:p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Objetivo 9: Garantir o acesso, a oferta de atendimento educacional especializado e a aprendizagem dos estudantes público-alvo da educação especial – PAEE e dos estudantes público-alvo da educação bilíngue de surdos – </a:t>
            </a:r>
            <a:r>
              <a:rPr lang="pt-BR" sz="1300" dirty="0" err="1">
                <a:solidFill>
                  <a:srgbClr val="000000"/>
                </a:solidFill>
                <a:effectLst/>
                <a:latin typeface="Tenorite" pitchFamily="2" charset="0"/>
              </a:rPr>
              <a:t>Paebs</a:t>
            </a:r>
            <a:r>
              <a:rPr lang="pt-BR" sz="1300" dirty="0">
                <a:solidFill>
                  <a:srgbClr val="000000"/>
                </a:solidFill>
                <a:effectLst/>
                <a:latin typeface="Tenorite" pitchFamily="2" charset="0"/>
              </a:rPr>
              <a:t>, em todos os níveis, as etapas e as modalidades.</a:t>
            </a:r>
          </a:p>
          <a:p>
            <a:endParaRPr lang="pt-BR" sz="1200" dirty="0">
              <a:solidFill>
                <a:srgbClr val="000000"/>
              </a:solidFill>
              <a:effectLst/>
              <a:latin typeface="Tenorite" pitchFamily="2" charset="0"/>
            </a:endParaRPr>
          </a:p>
          <a:p>
            <a:endParaRPr lang="pt-BR" sz="1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4177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A99A19E7-BD72-BEF9-4C1C-C52D170F5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Logotipo&#10;&#10;Descrição gerada automaticamente">
            <a:extLst>
              <a:ext uri="{FF2B5EF4-FFF2-40B4-BE49-F238E27FC236}">
                <a16:creationId xmlns:a16="http://schemas.microsoft.com/office/drawing/2014/main" id="{F7259B14-2FC4-504D-1FAD-06A20D79E9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89" y="0"/>
            <a:ext cx="12276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8DC87597-AC00-D8B3-22C1-09B6E3D9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pt-BR" b="1" dirty="0">
                <a:latin typeface="Biome Light" panose="020B0502040204020203" pitchFamily="34" charset="0"/>
                <a:cs typeface="Biome Light" panose="020B0502040204020203" pitchFamily="34" charset="0"/>
              </a:rPr>
              <a:t>OBJETIVOS</a:t>
            </a:r>
            <a:endParaRPr lang="pt-BR" sz="2200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AE72B1D-ADD3-D974-3FF2-24F02D8AF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i="0" u="none" strike="noStrike" baseline="0" dirty="0">
                <a:solidFill>
                  <a:srgbClr val="000000"/>
                </a:solidFill>
                <a:latin typeface="Tenorite" pitchFamily="2" charset="0"/>
              </a:rPr>
              <a:t>Objetivo 10: </a:t>
            </a:r>
            <a:r>
              <a:rPr lang="pt-BR" sz="1400" dirty="0">
                <a:solidFill>
                  <a:srgbClr val="000000"/>
                </a:solidFill>
                <a:effectLst/>
                <a:latin typeface="Helvetica" pitchFamily="2" charset="0"/>
              </a:rPr>
              <a:t>Assegurar a alfabetização e ampliar a conclusão da educação básica para todos os jovens, os adultos e os idosos.</a:t>
            </a:r>
          </a:p>
          <a:p>
            <a:r>
              <a:rPr lang="pt-BR" sz="1400" dirty="0">
                <a:latin typeface="Tenorite" pitchFamily="2" charset="0"/>
              </a:rPr>
              <a:t>Objetivo 11: </a:t>
            </a:r>
            <a:r>
              <a:rPr lang="pt-BR" sz="1400" dirty="0">
                <a:solidFill>
                  <a:srgbClr val="000000"/>
                </a:solidFill>
                <a:effectLst/>
                <a:latin typeface="Helvetica" pitchFamily="2" charset="0"/>
              </a:rPr>
              <a:t>Ampliar o acesso e a permanência na educação profissional e tecnológica, com redução de desigualdades e inclusão.</a:t>
            </a:r>
          </a:p>
          <a:p>
            <a:r>
              <a:rPr lang="pt-BR" sz="1400" dirty="0">
                <a:latin typeface="Tenorite" pitchFamily="2" charset="0"/>
              </a:rPr>
              <a:t>Objetivo 12: </a:t>
            </a:r>
            <a:r>
              <a:rPr lang="pt-BR" sz="1400" dirty="0">
                <a:solidFill>
                  <a:srgbClr val="000000"/>
                </a:solidFill>
                <a:effectLst/>
                <a:latin typeface="Helvetica" pitchFamily="2" charset="0"/>
              </a:rPr>
              <a:t>Garantir a qualidade e a adequação da formação às demandas da sociedade, do mundo do trabalho e das diversidades de populações e de seus territórios na educação profissional e tecnológica.</a:t>
            </a:r>
          </a:p>
          <a:p>
            <a:r>
              <a:rPr lang="pt-BR" sz="1400" dirty="0">
                <a:solidFill>
                  <a:srgbClr val="000000"/>
                </a:solidFill>
                <a:effectLst/>
                <a:latin typeface="Tenorite" pitchFamily="2" charset="0"/>
              </a:rPr>
              <a:t>Objetivo 13:  </a:t>
            </a:r>
            <a:r>
              <a:rPr lang="pt-BR" sz="1400" dirty="0">
                <a:solidFill>
                  <a:srgbClr val="000000"/>
                </a:solidFill>
                <a:effectLst/>
                <a:latin typeface="Helvetica" pitchFamily="2" charset="0"/>
              </a:rPr>
              <a:t>Ampliar o acesso, a permanência e a conclusão na graduação, com redução de desigualdades e inclusão.</a:t>
            </a:r>
            <a:endParaRPr lang="pt-BR" sz="1400" dirty="0">
              <a:solidFill>
                <a:srgbClr val="000000"/>
              </a:solidFill>
              <a:effectLst/>
              <a:latin typeface="Tenorite" pitchFamily="2" charset="0"/>
            </a:endParaRPr>
          </a:p>
          <a:p>
            <a:r>
              <a:rPr lang="pt-BR" sz="1400" dirty="0">
                <a:solidFill>
                  <a:srgbClr val="000000"/>
                </a:solidFill>
                <a:latin typeface="Tenorite" pitchFamily="2" charset="0"/>
              </a:rPr>
              <a:t>Objetivo 14: </a:t>
            </a:r>
            <a:r>
              <a:rPr lang="pt-BR" sz="1400" dirty="0">
                <a:solidFill>
                  <a:srgbClr val="000000"/>
                </a:solidFill>
                <a:effectLst/>
                <a:latin typeface="Helvetica" pitchFamily="2" charset="0"/>
              </a:rPr>
              <a:t>Garantir a qualidade de cursos de graduação e instituições de ensino superior.</a:t>
            </a:r>
          </a:p>
          <a:p>
            <a:r>
              <a:rPr lang="pt-BR" sz="1400" dirty="0">
                <a:solidFill>
                  <a:srgbClr val="000000"/>
                </a:solidFill>
                <a:effectLst/>
                <a:latin typeface="Tenorite" pitchFamily="2" charset="0"/>
              </a:rPr>
              <a:t>Objetivo </a:t>
            </a:r>
            <a:r>
              <a:rPr lang="pt-BR" sz="1400" dirty="0">
                <a:solidFill>
                  <a:srgbClr val="000000"/>
                </a:solidFill>
                <a:latin typeface="Tenorite" pitchFamily="2" charset="0"/>
              </a:rPr>
              <a:t>15</a:t>
            </a:r>
            <a:r>
              <a:rPr lang="pt-BR" sz="1400" dirty="0">
                <a:solidFill>
                  <a:srgbClr val="000000"/>
                </a:solidFill>
                <a:effectLst/>
                <a:latin typeface="Tenorite" pitchFamily="2" charset="0"/>
              </a:rPr>
              <a:t>: </a:t>
            </a:r>
            <a:r>
              <a:rPr lang="pt-BR" sz="1400" dirty="0">
                <a:solidFill>
                  <a:srgbClr val="000000"/>
                </a:solidFill>
                <a:effectLst/>
                <a:latin typeface="Helvetica" pitchFamily="2" charset="0"/>
              </a:rPr>
              <a:t>Ampliar a formação de mestres e doutores, de maneira equitativa e inclusiva, com foco na prospecção e na solução dos problemas da sociedade.</a:t>
            </a:r>
            <a:endParaRPr lang="pt-BR" sz="1400" dirty="0">
              <a:solidFill>
                <a:srgbClr val="000000"/>
              </a:solidFill>
              <a:effectLst/>
              <a:latin typeface="Tenorite" pitchFamily="2" charset="0"/>
            </a:endParaRPr>
          </a:p>
          <a:p>
            <a:r>
              <a:rPr lang="pt-BR" sz="1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enorite" pitchFamily="2" charset="0"/>
              </a:rPr>
              <a:t>Objetivo 16: </a:t>
            </a:r>
            <a:r>
              <a:rPr lang="pt-BR" sz="1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Garantir formação e condições de trabalho adequadas aos profissionais da educação básica.</a:t>
            </a:r>
            <a:endParaRPr lang="pt-BR" sz="1400" dirty="0">
              <a:solidFill>
                <a:srgbClr val="000000"/>
              </a:solidFill>
              <a:effectLst/>
              <a:highlight>
                <a:srgbClr val="FFFF00"/>
              </a:highlight>
              <a:latin typeface="Tenorite" pitchFamily="2" charset="0"/>
            </a:endParaRPr>
          </a:p>
          <a:p>
            <a:r>
              <a:rPr lang="pt-BR" sz="1400" dirty="0">
                <a:solidFill>
                  <a:srgbClr val="000000"/>
                </a:solidFill>
                <a:latin typeface="Tenorite" pitchFamily="2" charset="0"/>
              </a:rPr>
              <a:t>Objetivo 17: </a:t>
            </a:r>
            <a:r>
              <a:rPr lang="pt-BR" sz="1400" dirty="0">
                <a:solidFill>
                  <a:srgbClr val="000000"/>
                </a:solidFill>
                <a:effectLst/>
                <a:latin typeface="Helvetica" pitchFamily="2" charset="0"/>
              </a:rPr>
              <a:t>Assegurar a participação social no planejamento e na gestão educacional.</a:t>
            </a:r>
          </a:p>
          <a:p>
            <a:r>
              <a:rPr lang="pt-BR" sz="1400" dirty="0">
                <a:solidFill>
                  <a:srgbClr val="000000"/>
                </a:solidFill>
                <a:effectLst/>
                <a:latin typeface="Tenorite" pitchFamily="2" charset="0"/>
              </a:rPr>
              <a:t>Objetivo </a:t>
            </a:r>
            <a:r>
              <a:rPr lang="pt-BR" sz="1400" dirty="0">
                <a:solidFill>
                  <a:srgbClr val="000000"/>
                </a:solidFill>
                <a:latin typeface="Tenorite" pitchFamily="2" charset="0"/>
              </a:rPr>
              <a:t>18</a:t>
            </a:r>
            <a:r>
              <a:rPr lang="pt-BR" sz="1400" dirty="0">
                <a:solidFill>
                  <a:srgbClr val="000000"/>
                </a:solidFill>
                <a:effectLst/>
                <a:latin typeface="Tenorite" pitchFamily="2" charset="0"/>
              </a:rPr>
              <a:t>: </a:t>
            </a:r>
            <a:r>
              <a:rPr lang="pt-BR" sz="1400" dirty="0">
                <a:solidFill>
                  <a:srgbClr val="000000"/>
                </a:solidFill>
                <a:effectLst/>
                <a:latin typeface="Helvetica" pitchFamily="2" charset="0"/>
              </a:rPr>
              <a:t>Financiamento e infraestrutura da Educação Básica </a:t>
            </a:r>
          </a:p>
          <a:p>
            <a:endParaRPr lang="pt-BR" sz="1200" dirty="0">
              <a:solidFill>
                <a:srgbClr val="000000"/>
              </a:solidFill>
              <a:effectLst/>
              <a:latin typeface="Tenorite" pitchFamily="2" charset="0"/>
            </a:endParaRPr>
          </a:p>
          <a:p>
            <a:endParaRPr lang="pt-BR" sz="1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02883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10967</TotalTime>
  <Words>1703</Words>
  <Application>Microsoft Macintosh PowerPoint</Application>
  <PresentationFormat>Widescreen</PresentationFormat>
  <Paragraphs>76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Aptos</vt:lpstr>
      <vt:lpstr>Arial</vt:lpstr>
      <vt:lpstr>Biome Light</vt:lpstr>
      <vt:lpstr>Calibri</vt:lpstr>
      <vt:lpstr>Calibri Light</vt:lpstr>
      <vt:lpstr>Helvetica</vt:lpstr>
      <vt:lpstr>Tenorite</vt:lpstr>
      <vt:lpstr>Wingdings</vt:lpstr>
      <vt:lpstr>Tema do Office</vt:lpstr>
      <vt:lpstr>Apresentação do PowerPoint</vt:lpstr>
      <vt:lpstr>  O NOVO PNE (2024-2034): PARA COMEÇAR A CONVERSA  Miriam Fábia Alves (FNE/ANPEd/UFG) </vt:lpstr>
      <vt:lpstr> Qual o cenário? </vt:lpstr>
      <vt:lpstr> ORGANIZAÇÃO DO PL 2614/24 enviado pelo Governo ao Congresso  26 de junho de 2024 </vt:lpstr>
      <vt:lpstr> DIRETRIZES DO NOVO PNE</vt:lpstr>
      <vt:lpstr> OBJETIVOS GERAIS DO NOVO PNE</vt:lpstr>
      <vt:lpstr> OBJETIVOS GERAIS DO NOVO PNE</vt:lpstr>
      <vt:lpstr> OBJETIVOS DO PNE 2025-2035</vt:lpstr>
      <vt:lpstr> OBJETIVOS</vt:lpstr>
      <vt:lpstr> Desafios para cumprir com diretrizes, objetivos e metas: a questão do financiamento </vt:lpstr>
      <vt:lpstr> Desafios para PNE</vt:lpstr>
      <vt:lpstr> Desafios para PNE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Aurisberg Leite Matutino</dc:creator>
  <cp:lastModifiedBy>Miriam Fábia Alves</cp:lastModifiedBy>
  <cp:revision>11</cp:revision>
  <dcterms:created xsi:type="dcterms:W3CDTF">2023-08-24T23:41:34Z</dcterms:created>
  <dcterms:modified xsi:type="dcterms:W3CDTF">2025-04-04T13:33:58Z</dcterms:modified>
</cp:coreProperties>
</file>