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9" r:id="rId4"/>
    <p:sldId id="296" r:id="rId5"/>
    <p:sldId id="279" r:id="rId6"/>
    <p:sldId id="259" r:id="rId7"/>
    <p:sldId id="456" r:id="rId8"/>
    <p:sldId id="261" r:id="rId9"/>
    <p:sldId id="451" r:id="rId10"/>
    <p:sldId id="461" r:id="rId11"/>
    <p:sldId id="454" r:id="rId12"/>
    <p:sldId id="328" r:id="rId13"/>
    <p:sldId id="457" r:id="rId14"/>
    <p:sldId id="271" r:id="rId15"/>
    <p:sldId id="459" r:id="rId16"/>
    <p:sldId id="4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4:58:03.9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4:58:29.9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24575,'-1'0'-8191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14:58:38.6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24575,'0'4'0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B4BB-DE1A-497A-B757-37872FFE3BA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673F-AF03-4F58-AEC0-EA2F8EF0E9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1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7673F-AF03-4F58-AEC0-EA2F8EF0E9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54;g2cf406e0fda_0_122:notes">
            <a:extLst>
              <a:ext uri="{FF2B5EF4-FFF2-40B4-BE49-F238E27FC236}">
                <a16:creationId xmlns:a16="http://schemas.microsoft.com/office/drawing/2014/main" id="{2EA54C79-8FD2-7ED7-BAC0-787B92F49D4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6867" name="Google Shape;155;g2cf406e0fda_0_122:notes">
            <a:extLst>
              <a:ext uri="{FF2B5EF4-FFF2-40B4-BE49-F238E27FC236}">
                <a16:creationId xmlns:a16="http://schemas.microsoft.com/office/drawing/2014/main" id="{5B025E53-AD4E-9643-2E73-EB2D5BC678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113A-EDA3-CCE2-ADAD-1BA9B86D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059D9-6CD9-186B-A939-4B4141BE3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C941C-8E6B-C339-926C-E70AA8BB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526A6-A5FB-F387-813C-41E9CC86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6E1CE-D468-AC40-F014-B3C1A3EF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9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A0A6-6CE0-338A-1530-1C5AA0BE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CCBD0-DB38-2E97-AA9E-FF619766F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B94DA-3E93-E09A-EAB3-7D33A3AB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5DC3E-4BE1-1992-9709-ED09E160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3E8D-FA3A-5DFD-FFEA-A34F68E8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4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F87D6-7ADA-90F8-3528-65456C2F5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66F87-C3A7-5276-B7A2-AFAB21125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AE8F1-A95D-9442-6857-CA34D672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1505E-9351-2DEC-852E-F8E477CEE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0B466-910A-00D2-D2B8-E9970632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0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F08263A-1FF1-C97F-12DF-391A62E373E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C8B85-DD37-49F4-8EA4-D2BAB246A9C1}" type="slidenum">
              <a:rPr lang="pt-BR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02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CF89-1B96-32D5-23DF-2940C2C5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B466C-91C1-3D3D-102A-FCE1DB8B8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D47F4-F706-2C03-FFBD-3859E599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64D2C-9CBB-87A7-C766-1BD0A72B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EACD6-428B-A055-8F02-46A638F7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8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10D7-AD19-CA12-457B-2AB86F0A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B5057-8A83-E8EE-F368-D2FFB364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32259-E8CB-E15C-ED39-FF0930F6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9A85D-93D6-4522-6A7A-1CAD23C7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28FA4-B976-51CD-F184-C4A42B0A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3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9334-DCB8-5B11-E8AF-518C96B0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4143A-F3BA-D49F-FA0A-0F87AF582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0EBF5-8FAD-5300-E49D-2F8AE1AA0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DAE3F-3606-F343-7FF7-DE9E6A27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47231-4F79-248F-35E3-3D1542FA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88089-BC38-12F7-0FDA-E7E8F16D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1F6F-172E-6339-DD31-8D495476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41E8F-4C20-8F8C-A60A-ED5C2235E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C04B6-351E-AF24-1189-1FCCFD681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BEF34-210C-C07D-0AA8-C68D96233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A015E-AE68-9A97-A2B8-089BD8778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E71D0-202A-3822-FFAA-AE9D4144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039E2-CBED-5D1D-D790-A98C23CB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839879-C27F-C123-A1C5-3FACBF76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E580-544A-1C86-9DA0-79A2A076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748D0-4389-0DCB-FE85-40118FA6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9DD12-C9EC-3029-F54C-073BFFD4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6107B-3D46-1E2F-7E8D-1B53541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DFC55-518C-60FF-15DD-556B037B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518FB-8A88-855C-2E52-8B9CB85F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7B4BE-4484-0642-C6EF-5CA4C447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9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CBB6-2931-98E0-0607-08FB129F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6014F-A247-BD54-9F69-CD28BF90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D8C83-F6B9-16F8-C687-6A125EE6F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2D610-F8F4-2BBD-B606-AF2908F1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4CC96-0699-0897-F223-B879E490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9A5C0-7F65-BD33-E570-0FF26135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8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EE43-FA69-2800-333A-78EE7381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EA483-6DBE-F158-79F3-87B0CA91C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77FA6-3F4D-C5A3-538F-E6EC59F2F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0F357-C19D-C2AE-B2A6-5E2E69A5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3D419-423A-2DB0-8644-3B9B7503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8D682-6181-7909-DDD7-5EE6921A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1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2CCF6-AB99-5CF1-E47D-514F6D2E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28792-563A-9D4E-AD93-808C1747A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9102C-D9BE-CAFD-9CD2-B2A5077E8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2095EC-2628-4ADE-BDDF-ED580B2634F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488D-1480-AB6E-734B-0B6072007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A038B-5B77-E07F-D918-204E71051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9A89C3-D3B9-46E4-BC63-5BE4692D9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ppe.fe.unicamp.br/pt-br" TargetMode="External"/><Relationship Id="rId2" Type="http://schemas.openxmlformats.org/officeDocument/2006/relationships/hyperlink" Target="mailto:theadria@unicamp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customXml" Target="../ink/ink3.xml"/><Relationship Id="rId5" Type="http://schemas.openxmlformats.org/officeDocument/2006/relationships/image" Target="../media/image6.png"/><Relationship Id="rId10" Type="http://schemas.openxmlformats.org/officeDocument/2006/relationships/customXml" Target="../ink/ink2.xm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439C9-4C64-F01C-09B0-E965AE009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762000"/>
            <a:ext cx="5301129" cy="3475074"/>
          </a:xfrm>
        </p:spPr>
        <p:txBody>
          <a:bodyPr anchor="b">
            <a:noAutofit/>
          </a:bodyPr>
          <a:lstStyle/>
          <a:p>
            <a:pPr marL="165100" marR="73025">
              <a:lnSpc>
                <a:spcPct val="142000"/>
              </a:lnSpc>
              <a:spcBef>
                <a:spcPts val="1370"/>
              </a:spcBef>
              <a:spcAft>
                <a:spcPts val="0"/>
              </a:spcAft>
            </a:pPr>
            <a:b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PRIVATIZAÇÃO</a:t>
            </a:r>
            <a:r>
              <a:rPr lang="pt-PT" sz="2800" b="1" spc="23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</a:t>
            </a:r>
            <a:r>
              <a:rPr lang="pt-PT" sz="2800" b="1" spc="24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</a:t>
            </a:r>
            <a:r>
              <a:rPr lang="pt-PT" sz="2800" b="1" spc="22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BÁSICA</a:t>
            </a:r>
            <a:r>
              <a:rPr lang="pt-PT" sz="2800" b="1" spc="225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pt-PT" sz="2800" b="1" spc="2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CONSEQUÊNCIAS</a:t>
            </a:r>
            <a:r>
              <a:rPr lang="pt-PT" sz="2800" b="1" spc="225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pt-PT" sz="2800" b="1" spc="22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PT" sz="2800" b="1" spc="-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br>
              <a:rPr lang="en-US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COM UM </a:t>
            </a:r>
            <a:r>
              <a:rPr lang="pt-PT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DIREITO</a:t>
            </a:r>
            <a: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HUMANO</a:t>
            </a:r>
            <a:br>
              <a:rPr lang="pt-P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93BC6-49BA-3065-83B9-C2E1E88B6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769224"/>
            <a:ext cx="5301128" cy="1389529"/>
          </a:xfrm>
        </p:spPr>
        <p:txBody>
          <a:bodyPr anchor="t">
            <a:noAutofit/>
          </a:bodyPr>
          <a:lstStyle/>
          <a:p>
            <a:pPr algn="r"/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Theresa Adrião</a:t>
            </a:r>
          </a:p>
          <a:p>
            <a:pPr algn="r"/>
            <a:r>
              <a:rPr lang="pt-BR" b="1" dirty="0"/>
              <a:t>FE- UNICAMP- Greppe/Relaappe</a:t>
            </a:r>
          </a:p>
          <a:p>
            <a:pPr algn="r"/>
            <a:r>
              <a:rPr lang="pt-BR" b="1" dirty="0"/>
              <a:t>CEDES e Fineduca</a:t>
            </a:r>
          </a:p>
        </p:txBody>
      </p:sp>
    </p:spTree>
    <p:extLst>
      <p:ext uri="{BB962C8B-B14F-4D97-AF65-F5344CB8AC3E}">
        <p14:creationId xmlns:p14="http://schemas.microsoft.com/office/powerpoint/2010/main" val="3104172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687A3-E92D-E15E-FF51-AAB85E6C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12A848-CE0B-0585-E1D7-2EB2BD50B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45" y="285311"/>
            <a:ext cx="9916909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0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D228-F25A-556E-9920-92282FEB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000" kern="1200" dirty="0">
                <a:latin typeface="+mj-lt"/>
                <a:ea typeface="+mj-ea"/>
                <a:cs typeface="+mj-cs"/>
              </a:rPr>
              <a:t>Nova </a:t>
            </a:r>
            <a:r>
              <a:rPr lang="en-US" altLang="en-US" sz="3000" kern="1200" dirty="0" err="1">
                <a:latin typeface="+mj-lt"/>
                <a:ea typeface="+mj-ea"/>
                <a:cs typeface="+mj-cs"/>
              </a:rPr>
              <a:t>Filantropia</a:t>
            </a:r>
            <a:r>
              <a:rPr lang="en-US" altLang="en-US" sz="3000" kern="1200" dirty="0">
                <a:latin typeface="+mj-lt"/>
                <a:ea typeface="+mj-ea"/>
                <a:cs typeface="+mj-cs"/>
              </a:rPr>
              <a:t>  e </a:t>
            </a:r>
            <a:r>
              <a:rPr lang="en-US" altLang="en-US" sz="3000" kern="1200" dirty="0" err="1">
                <a:latin typeface="+mj-lt"/>
                <a:ea typeface="+mj-ea"/>
                <a:cs typeface="+mj-cs"/>
              </a:rPr>
              <a:t>Privatização</a:t>
            </a:r>
            <a:r>
              <a:rPr lang="en-US" altLang="en-US" sz="3000" kern="1200" dirty="0">
                <a:latin typeface="+mj-lt"/>
                <a:ea typeface="+mj-ea"/>
                <a:cs typeface="+mj-cs"/>
              </a:rPr>
              <a:t> da </a:t>
            </a:r>
            <a:r>
              <a:rPr lang="en-US" altLang="en-US" sz="3000" kern="1200" dirty="0" err="1">
                <a:latin typeface="+mj-lt"/>
                <a:ea typeface="+mj-ea"/>
                <a:cs typeface="+mj-cs"/>
              </a:rPr>
              <a:t>Educação</a:t>
            </a:r>
            <a:endParaRPr lang="en-US" sz="3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3A2DC10-C11E-C095-2FB4-839C48F80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dirty="0"/>
              <a:t>Centro de Inovação para a Educação Brasileira (CIEB) responsável técnico pela </a:t>
            </a:r>
            <a:r>
              <a:rPr lang="pt-BR" sz="2200" b="1" dirty="0">
                <a:solidFill>
                  <a:srgbClr val="FF0000"/>
                </a:solidFill>
              </a:rPr>
              <a:t>Política Educação Conectada :  </a:t>
            </a:r>
            <a:r>
              <a:rPr lang="pt-BR" sz="2200" dirty="0"/>
              <a:t>Institutos Península, Lemann, Natura , Fundações Itaú Social, Telefônica..</a:t>
            </a:r>
          </a:p>
          <a:p>
            <a:endParaRPr lang="en-US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C1FC4D-87FE-9DA9-28B0-B717F5960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54" y="2290936"/>
            <a:ext cx="8969881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3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365126"/>
            <a:ext cx="11052175" cy="97061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just"/>
            <a:r>
              <a:rPr lang="pt-BR" altLang="en-US" sz="2220" dirty="0">
                <a:solidFill>
                  <a:srgbClr val="92D050"/>
                </a:solidFill>
              </a:rPr>
              <a:t> </a:t>
            </a:r>
            <a:r>
              <a:rPr lang="pt-BR" altLang="en-US" sz="2800" dirty="0"/>
              <a:t>Inovação e Financeirização 2011-21- BR  = 62% das Startups/U$ 649 Milhões </a:t>
            </a:r>
            <a:br>
              <a:rPr lang="pt-BR" altLang="en-US" sz="2800" dirty="0"/>
            </a:br>
            <a:r>
              <a:rPr lang="pt-BR" altLang="en-US" sz="2800" dirty="0"/>
              <a:t>(Saura, Adrião e Cunha, 2024)</a:t>
            </a:r>
          </a:p>
        </p:txBody>
      </p:sp>
      <p:pic>
        <p:nvPicPr>
          <p:cNvPr id="7" name="Pictur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566" y="1506856"/>
            <a:ext cx="10878185" cy="520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E9E2-A96E-327B-D9C4-252C17332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dirty="0"/>
              <a:t> CONSIDERAR as </a:t>
            </a:r>
            <a:r>
              <a:rPr lang="en-US" dirty="0" err="1"/>
              <a:t>Condições</a:t>
            </a:r>
            <a:r>
              <a:rPr lang="en-US" dirty="0"/>
              <a:t>  </a:t>
            </a:r>
            <a:r>
              <a:rPr lang="en-US" dirty="0" err="1"/>
              <a:t>Educação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Direito</a:t>
            </a:r>
            <a:r>
              <a:rPr lang="en-US" dirty="0"/>
              <a:t> no </a:t>
            </a:r>
            <a:r>
              <a:rPr lang="en-US" dirty="0" err="1"/>
              <a:t>Brasil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A5262-82F4-9043-73FA-68FEE4FD4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917"/>
            <a:ext cx="10515600" cy="4886045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 </a:t>
            </a:r>
            <a:r>
              <a:rPr lang="pt-BR" b="1" dirty="0"/>
              <a:t>Privatização OFERTA: </a:t>
            </a:r>
          </a:p>
          <a:p>
            <a:pPr lvl="1"/>
            <a:r>
              <a:rPr lang="pt-BR" dirty="0"/>
              <a:t>REGULAR ESCOLA PRIVADA = considerar lógica financeira </a:t>
            </a:r>
          </a:p>
          <a:p>
            <a:pPr lvl="1"/>
            <a:r>
              <a:rPr lang="pt-BR" dirty="0"/>
              <a:t> OBRIGATORIEDADE DA ESCOLA COMO DIREITO  X Homeschooling</a:t>
            </a:r>
          </a:p>
          <a:p>
            <a:pPr lvl="1"/>
            <a:r>
              <a:rPr lang="pt-BR" dirty="0"/>
              <a:t>Escola pública mais que GRATUITA – Não ao Subsídio público </a:t>
            </a:r>
          </a:p>
          <a:p>
            <a:pPr lvl="1"/>
            <a:r>
              <a:rPr lang="pt-BR" dirty="0"/>
              <a:t>Repasse do fundo público escola privada =  Estado brasileiro assume papel de “indutor” da acumulação  do segmento e sem risco “mercado”.</a:t>
            </a:r>
          </a:p>
          <a:p>
            <a:pPr marL="457200" lvl="1" indent="0">
              <a:buNone/>
            </a:pPr>
            <a:r>
              <a:rPr lang="pt-BR" dirty="0"/>
              <a:t> Não basta aumentar os $ para a educação, há que qualificar sua destinação e controlar seu uso.</a:t>
            </a:r>
          </a:p>
          <a:p>
            <a:r>
              <a:rPr lang="pt-BR" b="1" dirty="0"/>
              <a:t>Privatização da GESTÃO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Filantropoia de RISCO- “investir”  na educação pública subordina-a “métricas” de impacto para justificar aos doadores</a:t>
            </a:r>
          </a:p>
          <a:p>
            <a:pPr lvl="1"/>
            <a:r>
              <a:rPr lang="pt-BR" dirty="0"/>
              <a:t>Controle dos tempos por plataformas digitais corporativas Gestão democrática  EXIGE  TRANSPARÊNCIA e controle social</a:t>
            </a:r>
          </a:p>
          <a:p>
            <a:pPr lvl="2"/>
            <a:r>
              <a:rPr lang="pt-BR" dirty="0"/>
              <a:t>PPP</a:t>
            </a:r>
          </a:p>
          <a:p>
            <a:r>
              <a:rPr lang="pt-BR" b="1" dirty="0"/>
              <a:t>PRIVATIZAÇÃO CURRÍCULO</a:t>
            </a:r>
          </a:p>
          <a:p>
            <a:pPr lvl="1"/>
            <a:r>
              <a:rPr lang="pt-BR" dirty="0"/>
              <a:t>Subordinação à GAFAM e mercado financeiro demanda criação de plataformas colaborativas e abertas. </a:t>
            </a:r>
            <a:br>
              <a:rPr lang="pt-BR" dirty="0"/>
            </a:br>
            <a:endParaRPr lang="pt-BR" dirty="0"/>
          </a:p>
          <a:p>
            <a:pPr lvl="1"/>
            <a:endParaRPr lang="pt-BR" dirty="0"/>
          </a:p>
          <a:p>
            <a:r>
              <a:rPr lang="pt-BR" dirty="0"/>
              <a:t>ARTICULAÇÂO SINDICATOS e  UNIVERSIDADE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9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>
            <a:extLst>
              <a:ext uri="{FF2B5EF4-FFF2-40B4-BE49-F238E27FC236}">
                <a16:creationId xmlns:a16="http://schemas.microsoft.com/office/drawing/2014/main" id="{E9F8E163-9983-A937-4618-33C39B9CFF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4867" y="592667"/>
            <a:ext cx="11362267" cy="76411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fontAlgn="auto" hangingPunct="1">
              <a:buClr>
                <a:schemeClr val="dk1"/>
              </a:buClr>
              <a:buSzPts val="990"/>
              <a:buFont typeface="Arial"/>
              <a:buNone/>
              <a:defRPr/>
            </a:pPr>
            <a:r>
              <a:rPr lang="pt-BR" sz="2827" dirty="0">
                <a:solidFill>
                  <a:schemeClr val="dk1"/>
                </a:solidFill>
                <a:sym typeface="Arial"/>
              </a:rPr>
              <a:t>https://www.relaappe.fe.unicamp.br/pt-br/materiais-de-interesse</a:t>
            </a:r>
            <a:endParaRPr sz="2827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5843" name="Google Shape;158;p29">
            <a:extLst>
              <a:ext uri="{FF2B5EF4-FFF2-40B4-BE49-F238E27FC236}">
                <a16:creationId xmlns:a16="http://schemas.microsoft.com/office/drawing/2014/main" id="{EB338B70-D3A1-3ED6-1BE3-ADC525F326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14867" y="1536700"/>
            <a:ext cx="11362267" cy="4555067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None/>
            </a:pPr>
            <a:endParaRPr lang="en-US" altLang="en-US" sz="240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Google Shape;159;p29">
            <a:extLst>
              <a:ext uri="{FF2B5EF4-FFF2-40B4-BE49-F238E27FC236}">
                <a16:creationId xmlns:a16="http://schemas.microsoft.com/office/drawing/2014/main" id="{5B6E6BCF-ED6B-BDCD-6E98-B43C423DCA0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7" y="1356784"/>
            <a:ext cx="10312400" cy="55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pt-BR" altLang="en-US" dirty="0">
                <a:sym typeface="+mn-ea"/>
              </a:rPr>
            </a:br>
            <a:br>
              <a:rPr lang="pt-BR" altLang="en-US" dirty="0">
                <a:sym typeface="+mn-ea"/>
              </a:rPr>
            </a:br>
            <a:r>
              <a:rPr lang="pt-BR" altLang="en-US" dirty="0">
                <a:sym typeface="+mn-ea"/>
              </a:rPr>
              <a:t>theadria@unicamp.br</a:t>
            </a:r>
            <a:br>
              <a:rPr lang="pt-BR" altLang="en-US" dirty="0">
                <a:sym typeface="+mn-ea"/>
              </a:rPr>
            </a:br>
            <a:br>
              <a:rPr lang="pt-BR" altLang="en-US" dirty="0"/>
            </a:br>
            <a:endParaRPr lang="pt-B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9160"/>
            <a:ext cx="10515600" cy="5278120"/>
          </a:xfrm>
        </p:spPr>
        <p:txBody>
          <a:bodyPr>
            <a:normAutofit/>
          </a:bodyPr>
          <a:lstStyle/>
          <a:p>
            <a:endParaRPr lang="pt-BR" altLang="en-US" dirty="0"/>
          </a:p>
          <a:p>
            <a:pPr marL="0" indent="0">
              <a:buNone/>
            </a:pPr>
            <a:r>
              <a:rPr lang="pt-BR" altLang="en-US" dirty="0"/>
              <a:t> https://www.greppe.fe.unicamp.br/pt-br/mapeamento_da_insercao_do_setor_privado_nas_redes_estaduais_de_educacao</a:t>
            </a:r>
          </a:p>
          <a:p>
            <a:pPr marL="0" indent="0">
              <a:buNone/>
            </a:pPr>
            <a:endParaRPr lang="pt-BR" altLang="en-US" dirty="0"/>
          </a:p>
          <a:p>
            <a:pPr marL="0" indent="0">
              <a:buNone/>
            </a:pPr>
            <a:r>
              <a:rPr lang="pt-BR" altLang="en-US" b="1" dirty="0">
                <a:solidFill>
                  <a:srgbClr val="FF0000"/>
                </a:solidFill>
              </a:rPr>
              <a:t>MANIFESTO POR UMA EDUCAÇÃO DIGITAL DEMOCRÁTICA</a:t>
            </a:r>
          </a:p>
          <a:p>
            <a:pPr marL="0" indent="0">
              <a:buNone/>
            </a:pPr>
            <a:r>
              <a:rPr lang="pt-BR" altLang="en-US" dirty="0"/>
              <a:t>https://www.relaappe.fe.unicamp.br/pt-br/materiais-de-interesse</a:t>
            </a:r>
          </a:p>
          <a:p>
            <a:pPr marL="0" indent="0">
              <a:buNone/>
            </a:pPr>
            <a:endParaRPr lang="pt-BR" altLang="en-US" dirty="0"/>
          </a:p>
          <a:p>
            <a:pPr marL="0" indent="0">
              <a:buNone/>
            </a:pPr>
            <a:r>
              <a:rPr lang="en-US" dirty="0">
                <a:sym typeface="+mn-ea"/>
              </a:rPr>
              <a:t>ADRIÃO, Theresa. </a:t>
            </a:r>
            <a:r>
              <a:rPr lang="en-US" dirty="0" err="1">
                <a:sym typeface="+mn-ea"/>
              </a:rPr>
              <a:t>Dimensões</a:t>
            </a:r>
            <a:r>
              <a:rPr lang="en-US" dirty="0">
                <a:sym typeface="+mn-ea"/>
              </a:rPr>
              <a:t> da </a:t>
            </a:r>
            <a:r>
              <a:rPr lang="en-US" dirty="0" err="1">
                <a:sym typeface="+mn-ea"/>
              </a:rPr>
              <a:t>privatização</a:t>
            </a:r>
            <a:r>
              <a:rPr lang="en-US" dirty="0">
                <a:sym typeface="+mn-ea"/>
              </a:rPr>
              <a:t> da </a:t>
            </a:r>
            <a:r>
              <a:rPr lang="en-US" dirty="0" err="1">
                <a:sym typeface="+mn-ea"/>
              </a:rPr>
              <a:t>educação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básica</a:t>
            </a:r>
            <a:r>
              <a:rPr lang="en-US" dirty="0">
                <a:sym typeface="+mn-ea"/>
              </a:rPr>
              <a:t> no </a:t>
            </a:r>
            <a:r>
              <a:rPr lang="en-US" dirty="0" err="1">
                <a:sym typeface="+mn-ea"/>
              </a:rPr>
              <a:t>Brasil</a:t>
            </a:r>
            <a:r>
              <a:rPr lang="en-US" dirty="0">
                <a:sym typeface="+mn-ea"/>
              </a:rPr>
              <a:t>: um </a:t>
            </a:r>
            <a:r>
              <a:rPr lang="en-US" dirty="0" err="1">
                <a:sym typeface="+mn-ea"/>
              </a:rPr>
              <a:t>diálogo</a:t>
            </a:r>
            <a:r>
              <a:rPr lang="en-US" dirty="0">
                <a:sym typeface="+mn-ea"/>
              </a:rPr>
              <a:t> com a </a:t>
            </a:r>
            <a:r>
              <a:rPr lang="en-US" dirty="0" err="1">
                <a:sym typeface="+mn-ea"/>
              </a:rPr>
              <a:t>produção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acadêmica</a:t>
            </a:r>
            <a:r>
              <a:rPr lang="en-US" dirty="0">
                <a:sym typeface="+mn-ea"/>
              </a:rPr>
              <a:t> a </a:t>
            </a:r>
            <a:r>
              <a:rPr lang="en-US" dirty="0" err="1">
                <a:sym typeface="+mn-ea"/>
              </a:rPr>
              <a:t>partir</a:t>
            </a:r>
            <a:r>
              <a:rPr lang="en-US" dirty="0">
                <a:sym typeface="+mn-ea"/>
              </a:rPr>
              <a:t> de 1990. Brasília, ANPAE, 2022</a:t>
            </a:r>
          </a:p>
          <a:p>
            <a:pPr marL="0" indent="0">
              <a:buNone/>
            </a:pPr>
            <a:endParaRPr lang="pt-B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480B-F52C-30DE-0469-6C47D825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Em  diálogo e defesa de escola pública de gestão estatal democraticamente  organizada</a:t>
            </a:r>
            <a:br>
              <a:rPr lang="pt-BR" dirty="0"/>
            </a:br>
            <a:r>
              <a:rPr lang="pt-BR" dirty="0"/>
              <a:t>OBRIGADA!!!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9B7AB-CD32-8B96-40E3-C93211998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4786313"/>
          </a:xfrm>
        </p:spPr>
        <p:txBody>
          <a:bodyPr/>
          <a:lstStyle/>
          <a:p>
            <a:endParaRPr lang="pt-BR" dirty="0">
              <a:solidFill>
                <a:srgbClr val="467886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theadria@unicamp.br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https://www.greppe.fe.unicamp.br/pt-br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3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F75D-E124-95A7-EAC1-987C602B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>
            <a:normAutofit/>
          </a:bodyPr>
          <a:lstStyle/>
          <a:p>
            <a:r>
              <a:rPr lang="pt-BR" dirty="0"/>
              <a:t>Pontos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D52D3-E498-15C3-5400-4F7A47426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276"/>
            <a:ext cx="10515600" cy="4738687"/>
          </a:xfrm>
        </p:spPr>
        <p:txBody>
          <a:bodyPr/>
          <a:lstStyle/>
          <a:p>
            <a:r>
              <a:rPr lang="pt-BR" sz="3600" b="1" dirty="0"/>
              <a:t>Financeirização da Economia:Educação não está preservada  </a:t>
            </a:r>
            <a:r>
              <a:rPr lang="pt-BR" dirty="0"/>
              <a:t>– apenas 3 aspectos </a:t>
            </a:r>
          </a:p>
          <a:p>
            <a:pPr lvl="1"/>
            <a:r>
              <a:rPr lang="pt-BR" dirty="0"/>
              <a:t>Concentração da riqueza e oligopolização do capital</a:t>
            </a:r>
          </a:p>
          <a:p>
            <a:pPr lvl="1"/>
            <a:r>
              <a:rPr lang="pt-BR" dirty="0"/>
              <a:t>Lógica especulativa - educação como ATIVO</a:t>
            </a:r>
          </a:p>
          <a:p>
            <a:pPr lvl="1"/>
            <a:r>
              <a:rPr lang="pt-BR" dirty="0"/>
              <a:t>Subordinação aos interesses de investidores </a:t>
            </a:r>
          </a:p>
          <a:p>
            <a:pPr lvl="1"/>
            <a:endParaRPr lang="pt-BR" dirty="0"/>
          </a:p>
          <a:p>
            <a:r>
              <a:rPr lang="pt-BR" sz="3600" b="1" dirty="0"/>
              <a:t>Privatização</a:t>
            </a:r>
            <a:r>
              <a:rPr lang="pt-BR" sz="3600" dirty="0"/>
              <a:t> NÃO é PARCERIA </a:t>
            </a:r>
          </a:p>
          <a:p>
            <a:pPr lvl="1"/>
            <a:r>
              <a:rPr lang="pt-BR" sz="3200" dirty="0"/>
              <a:t>Formas recorrentes </a:t>
            </a:r>
          </a:p>
          <a:p>
            <a:pPr lvl="1"/>
            <a:r>
              <a:rPr lang="pt-BR" sz="3200" dirty="0"/>
              <a:t>Principais agentes políticos</a:t>
            </a:r>
          </a:p>
          <a:p>
            <a:pPr marL="457200" lvl="1" indent="0">
              <a:buNone/>
            </a:pPr>
            <a:endParaRPr lang="pt-BR" sz="3200" dirty="0"/>
          </a:p>
          <a:p>
            <a:pPr lvl="1"/>
            <a:endParaRPr lang="pt-BR" sz="3200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8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C11B-C0E6-96A1-AE2D-798CFF2E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19"/>
            <a:ext cx="4880864" cy="128453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b">
            <a:normAutofit fontScale="90000"/>
          </a:bodyPr>
          <a:lstStyle/>
          <a:p>
            <a:pPr algn="just"/>
            <a:r>
              <a:rPr lang="pt-BR" sz="2400" dirty="0"/>
              <a:t>OXFAM.  Desigualdade S.A. – Como o poder corporativo divide nosso mundo e a necessidade de uma nova era de ação pública 2024. p.26</a:t>
            </a:r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1E22A0-F0A3-BC7D-F443-462F4CAD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190750"/>
            <a:ext cx="4271265" cy="40271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dirty="0"/>
              <a:t>Ex: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Apple  </a:t>
            </a:r>
            <a:r>
              <a:rPr lang="pt-BR" dirty="0"/>
              <a:t>avaliada em 3 trilhões de dólares: a título ilustrativo, esse valor é superior a todo o PIB da França 7ªecon.)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Brasil</a:t>
            </a:r>
            <a:r>
              <a:rPr lang="pt-BR" dirty="0"/>
              <a:t>- </a:t>
            </a:r>
            <a:r>
              <a:rPr lang="pt-BR" b="1" dirty="0"/>
              <a:t>284 bilionários </a:t>
            </a:r>
            <a:r>
              <a:rPr lang="pt-BR" dirty="0"/>
              <a:t>(Forbes) Um dos únicos no mundo que não tributa lucros e dividendos.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A logo of a city with a globe&#10;&#10;Description automatically generated">
            <a:extLst>
              <a:ext uri="{FF2B5EF4-FFF2-40B4-BE49-F238E27FC236}">
                <a16:creationId xmlns:a16="http://schemas.microsoft.com/office/drawing/2014/main" id="{EC6E1A0A-37A3-204C-2AE4-758BA7632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61" y="640080"/>
            <a:ext cx="607939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2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1F3C-EFA7-3693-3A65-36C5C920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******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agentes</a:t>
            </a:r>
            <a:r>
              <a:rPr lang="en-US" dirty="0"/>
              <a:t> </a:t>
            </a:r>
            <a:r>
              <a:rPr lang="en-US" dirty="0" err="1"/>
              <a:t>políticos</a:t>
            </a:r>
            <a:r>
              <a:rPr lang="en-US" dirty="0"/>
              <a:t> – </a:t>
            </a:r>
            <a:r>
              <a:rPr lang="en-US" sz="4000" dirty="0" err="1"/>
              <a:t>Confluência</a:t>
            </a:r>
            <a:r>
              <a:rPr lang="en-US" sz="4000" dirty="0"/>
              <a:t> de interesses e </a:t>
            </a:r>
            <a:r>
              <a:rPr lang="en-US" sz="4000" dirty="0" err="1"/>
              <a:t>estratégias</a:t>
            </a:r>
            <a:r>
              <a:rPr lang="en-US" sz="4000" dirty="0"/>
              <a:t>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Eduação</a:t>
            </a:r>
            <a:r>
              <a:rPr lang="en-US" sz="4000" dirty="0"/>
              <a:t> – Estado e </a:t>
            </a:r>
            <a:r>
              <a:rPr lang="pt-BR" sz="4000" dirty="0"/>
              <a:t>mercado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CAA31-E2EA-A253-4680-8D927EC06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5"/>
            <a:ext cx="10515600" cy="4872038"/>
          </a:xfrm>
        </p:spPr>
        <p:txBody>
          <a:bodyPr>
            <a:normAutofit fontScale="70000" lnSpcReduction="20000"/>
          </a:bodyPr>
          <a:lstStyle/>
          <a:p>
            <a:pPr indent="-361950" eaLnBrk="1" fontAlgn="auto" hangingPunct="1">
              <a:lnSpc>
                <a:spcPct val="115000"/>
              </a:lnSpc>
              <a:buClr>
                <a:schemeClr val="dk1"/>
              </a:buClr>
              <a:buSzPts val="2100"/>
              <a:buFont typeface="Arial"/>
              <a:buChar char="●"/>
              <a:defRPr/>
            </a:pPr>
            <a:r>
              <a:rPr lang="pt-BR" sz="2800" dirty="0">
                <a:solidFill>
                  <a:schemeClr val="dk1"/>
                </a:solidFill>
                <a:sym typeface="Arial"/>
              </a:rPr>
              <a:t>CORPORAÇÕES </a:t>
            </a:r>
          </a:p>
          <a:p>
            <a:pPr lvl="1" indent="-361950">
              <a:lnSpc>
                <a:spcPct val="115000"/>
              </a:lnSpc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dk1"/>
                </a:solidFill>
                <a:sym typeface="Arial"/>
              </a:rPr>
              <a:t>GAFAM </a:t>
            </a:r>
          </a:p>
          <a:p>
            <a:pPr lvl="1" indent="-361950">
              <a:lnSpc>
                <a:spcPct val="115000"/>
              </a:lnSpc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dk1"/>
                </a:solidFill>
                <a:sym typeface="Arial"/>
              </a:rPr>
              <a:t>Editoras – </a:t>
            </a:r>
            <a:r>
              <a:rPr lang="pt-BR" dirty="0" err="1">
                <a:solidFill>
                  <a:schemeClr val="dk1"/>
                </a:solidFill>
                <a:sym typeface="Arial"/>
              </a:rPr>
              <a:t>Pearon</a:t>
            </a:r>
            <a:r>
              <a:rPr lang="pt-BR" dirty="0">
                <a:solidFill>
                  <a:schemeClr val="dk1"/>
                </a:solidFill>
                <a:sym typeface="Arial"/>
              </a:rPr>
              <a:t>, Amazon, Santillana etc.</a:t>
            </a:r>
          </a:p>
          <a:p>
            <a:pPr indent="-361950" eaLnBrk="1" fontAlgn="auto" hangingPunct="1">
              <a:lnSpc>
                <a:spcPct val="115000"/>
              </a:lnSpc>
              <a:buClr>
                <a:schemeClr val="dk1"/>
              </a:buClr>
              <a:buSzPts val="2100"/>
              <a:buFont typeface="Arial"/>
              <a:buChar char="●"/>
              <a:defRPr/>
            </a:pPr>
            <a:r>
              <a:rPr lang="pt-BR" sz="2800" b="1" dirty="0">
                <a:solidFill>
                  <a:srgbClr val="00B0F0"/>
                </a:solidFill>
                <a:sym typeface="Arial"/>
              </a:rPr>
              <a:t>SISTEMA FINANCEIRO </a:t>
            </a:r>
          </a:p>
          <a:p>
            <a:pPr lvl="1" indent="-361950">
              <a:lnSpc>
                <a:spcPct val="115000"/>
              </a:lnSpc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dk1"/>
                </a:solidFill>
                <a:sym typeface="Arial"/>
              </a:rPr>
              <a:t>Fundos de Investimento </a:t>
            </a:r>
          </a:p>
          <a:p>
            <a:pPr lvl="1" indent="-361950">
              <a:lnSpc>
                <a:spcPct val="115000"/>
              </a:lnSpc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dk1"/>
                </a:solidFill>
                <a:sym typeface="Arial"/>
              </a:rPr>
              <a:t>Abertura de Ações</a:t>
            </a:r>
          </a:p>
          <a:p>
            <a:pPr lvl="1" indent="-361950">
              <a:lnSpc>
                <a:spcPct val="115000"/>
              </a:lnSpc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dk1"/>
                </a:solidFill>
                <a:sym typeface="Arial"/>
              </a:rPr>
              <a:t>Inovação e Financeirização 2011-21- BR  = 62% das Startups/U$ 649 Milhões (Saura, Adrião e a Cunha, 2024</a:t>
            </a:r>
          </a:p>
          <a:p>
            <a:pPr indent="-361950" eaLnBrk="1" fontAlgn="auto" hangingPunct="1">
              <a:lnSpc>
                <a:spcPct val="115000"/>
              </a:lnSpc>
              <a:buClr>
                <a:schemeClr val="dk2"/>
              </a:buClr>
              <a:buSzPts val="2100"/>
              <a:buFont typeface="Arial"/>
              <a:buChar char="●"/>
              <a:defRPr/>
            </a:pPr>
            <a:r>
              <a:rPr lang="pt-BR" sz="2800" b="1" dirty="0">
                <a:solidFill>
                  <a:srgbClr val="FF0000"/>
                </a:solidFill>
                <a:sym typeface="Arial"/>
              </a:rPr>
              <a:t>FILANTROPIA </a:t>
            </a:r>
            <a:r>
              <a:rPr lang="pt-BR" sz="2800" b="1" i="1" dirty="0">
                <a:solidFill>
                  <a:srgbClr val="FF0000"/>
                </a:solidFill>
                <a:sym typeface="Arial"/>
              </a:rPr>
              <a:t>de RISCO</a:t>
            </a:r>
            <a:r>
              <a:rPr lang="pt-BR" sz="2800" b="1" dirty="0">
                <a:solidFill>
                  <a:srgbClr val="FF0000"/>
                </a:solidFill>
                <a:sym typeface="Arial"/>
              </a:rPr>
              <a:t> - OCDE  (2014) ou Filantrocapitalistas</a:t>
            </a:r>
          </a:p>
          <a:p>
            <a:pPr lvl="1" indent="-361950">
              <a:lnSpc>
                <a:spcPct val="115000"/>
              </a:lnSpc>
              <a:buClr>
                <a:schemeClr val="dk2"/>
              </a:buClr>
              <a:buSzPts val="2100"/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rgbClr val="FF0000"/>
                </a:solidFill>
                <a:sym typeface="Arial"/>
              </a:rPr>
              <a:t>Institutos, Fundações /DOADORES </a:t>
            </a:r>
          </a:p>
          <a:p>
            <a:pPr indent="-361950" eaLnBrk="1" fontAlgn="auto" hangingPunct="1">
              <a:lnSpc>
                <a:spcPct val="115000"/>
              </a:lnSpc>
              <a:buClr>
                <a:schemeClr val="dk1"/>
              </a:buClr>
              <a:buSzPts val="2100"/>
              <a:buFont typeface="Arial"/>
              <a:buChar char="●"/>
              <a:defRPr/>
            </a:pPr>
            <a:r>
              <a:rPr lang="pt-BR" dirty="0">
                <a:solidFill>
                  <a:schemeClr val="dk1"/>
                </a:solidFill>
                <a:sym typeface="Arial"/>
              </a:rPr>
              <a:t>Instâncias </a:t>
            </a:r>
            <a:r>
              <a:rPr lang="pt-BR" i="1" dirty="0">
                <a:solidFill>
                  <a:schemeClr val="dk1"/>
                </a:solidFill>
                <a:sym typeface="Arial"/>
              </a:rPr>
              <a:t>Para</a:t>
            </a:r>
            <a:r>
              <a:rPr lang="pt-BR" dirty="0">
                <a:solidFill>
                  <a:schemeClr val="dk1"/>
                </a:solidFill>
                <a:sym typeface="Arial"/>
              </a:rPr>
              <a:t> ou </a:t>
            </a:r>
            <a:r>
              <a:rPr lang="pt-BR" i="1" dirty="0">
                <a:solidFill>
                  <a:schemeClr val="dk1"/>
                </a:solidFill>
                <a:sym typeface="Arial"/>
              </a:rPr>
              <a:t>Supra</a:t>
            </a:r>
            <a:r>
              <a:rPr lang="pt-BR" dirty="0">
                <a:solidFill>
                  <a:schemeClr val="dk1"/>
                </a:solidFill>
                <a:sym typeface="Arial"/>
              </a:rPr>
              <a:t> estatais de definição de política </a:t>
            </a:r>
          </a:p>
          <a:p>
            <a:pPr lvl="1" indent="-361950">
              <a:lnSpc>
                <a:spcPct val="115000"/>
              </a:lnSpc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  <a:defRPr/>
            </a:pPr>
            <a:r>
              <a:rPr lang="pt-BR" dirty="0">
                <a:solidFill>
                  <a:schemeClr val="dk1"/>
                </a:solidFill>
                <a:sym typeface="Arial"/>
              </a:rPr>
              <a:t>Foruns, Pactos, Compromissos Globais- integrados por Governos e organizações privadas</a:t>
            </a:r>
          </a:p>
          <a:p>
            <a:pPr marL="781050" lvl="1" indent="-457200">
              <a:lnSpc>
                <a:spcPct val="115000"/>
              </a:lnSpc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solidFill>
                  <a:schemeClr val="dk1"/>
                </a:solidFill>
                <a:sym typeface="Arial"/>
              </a:rPr>
              <a:t>OCDE</a:t>
            </a:r>
          </a:p>
          <a:p>
            <a:pPr marL="781050" lvl="1" indent="-457200">
              <a:lnSpc>
                <a:spcPct val="115000"/>
              </a:lnSpc>
              <a:buClr>
                <a:schemeClr val="dk1"/>
              </a:buClr>
              <a:buSzPts val="2100"/>
              <a:buFont typeface="Wingdings" panose="05000000000000000000" pitchFamily="2" charset="2"/>
              <a:buChar char="Ø"/>
              <a:defRPr/>
            </a:pPr>
            <a:r>
              <a:rPr lang="pt-BR" sz="2800" dirty="0">
                <a:solidFill>
                  <a:schemeClr val="dk1"/>
                </a:solidFill>
                <a:sym typeface="Arial"/>
              </a:rPr>
              <a:t>Governos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7845" y="365125"/>
            <a:ext cx="10815955" cy="8534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pt-BR" altLang="en-US" sz="3110" dirty="0">
                <a:sym typeface="+mn-ea"/>
              </a:rPr>
              <a:t>Processo de concentração do capital  na educação básica no BR – Decorre desregulamentação e flexibilização </a:t>
            </a:r>
            <a:endParaRPr lang="en-US" sz="311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7845" y="1217930"/>
            <a:ext cx="10815955" cy="51301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 1- </a:t>
            </a:r>
            <a:r>
              <a:rPr lang="en-US" sz="2000" dirty="0" err="1"/>
              <a:t>Grupos</a:t>
            </a:r>
            <a:r>
              <a:rPr lang="en-US" sz="2000" dirty="0"/>
              <a:t> </a:t>
            </a:r>
            <a:r>
              <a:rPr lang="en-US" sz="2000" dirty="0" err="1"/>
              <a:t>empresariais</a:t>
            </a:r>
            <a:r>
              <a:rPr lang="en-US" sz="2000" dirty="0"/>
              <a:t>  </a:t>
            </a:r>
          </a:p>
          <a:p>
            <a:pPr marL="0" indent="0" algn="just">
              <a:buNone/>
            </a:pPr>
            <a:r>
              <a:rPr lang="en-US" altLang="en-US" sz="2000" dirty="0"/>
              <a:t>2</a:t>
            </a:r>
            <a:r>
              <a:rPr lang="pt-BR" altLang="en-US" sz="2000" dirty="0"/>
              <a:t>. I</a:t>
            </a:r>
            <a:r>
              <a:rPr lang="en-US" sz="2000" dirty="0" err="1"/>
              <a:t>ncorporação</a:t>
            </a:r>
            <a:r>
              <a:rPr lang="en-US" sz="2000" dirty="0"/>
              <a:t>/</a:t>
            </a:r>
            <a:r>
              <a:rPr lang="en-US" sz="2000" dirty="0" err="1"/>
              <a:t>aquisição</a:t>
            </a:r>
            <a:r>
              <a:rPr lang="en-US" sz="2000" dirty="0"/>
              <a:t> de </a:t>
            </a:r>
            <a:r>
              <a:rPr lang="en-US" sz="2000" dirty="0" err="1"/>
              <a:t>escolas</a:t>
            </a:r>
            <a:r>
              <a:rPr lang="en-US" sz="2000" dirty="0"/>
              <a:t> </a:t>
            </a:r>
            <a:r>
              <a:rPr lang="en-US" sz="2000" dirty="0" err="1"/>
              <a:t>autônomas</a:t>
            </a:r>
            <a:r>
              <a:rPr lang="en-US" sz="2000" dirty="0"/>
              <a:t> </a:t>
            </a:r>
            <a:r>
              <a:rPr lang="en-US" sz="2000" dirty="0" err="1"/>
              <a:t>já</a:t>
            </a:r>
            <a:r>
              <a:rPr lang="en-US" sz="2000" dirty="0"/>
              <a:t> </a:t>
            </a:r>
            <a:r>
              <a:rPr lang="en-US" sz="2000" dirty="0" err="1"/>
              <a:t>existentes</a:t>
            </a:r>
            <a:r>
              <a:rPr lang="en-US" sz="2000" dirty="0"/>
              <a:t>. </a:t>
            </a:r>
          </a:p>
          <a:p>
            <a:pPr marL="0" indent="0" algn="just">
              <a:buNone/>
            </a:pPr>
            <a:r>
              <a:rPr lang="en-US" sz="2000" dirty="0"/>
              <a:t>3-Substituição </a:t>
            </a:r>
            <a:r>
              <a:rPr lang="en-US" sz="2000" dirty="0" err="1"/>
              <a:t>aquisição</a:t>
            </a:r>
            <a:r>
              <a:rPr lang="en-US" sz="2000" dirty="0"/>
              <a:t> </a:t>
            </a:r>
            <a:r>
              <a:rPr lang="en-US" sz="2000" dirty="0" err="1"/>
              <a:t>fisica</a:t>
            </a:r>
            <a:r>
              <a:rPr lang="en-US" sz="2000" dirty="0"/>
              <a:t> pela </a:t>
            </a:r>
            <a:r>
              <a:rPr lang="en-US" sz="2000" dirty="0" err="1"/>
              <a:t>lógica</a:t>
            </a:r>
            <a:r>
              <a:rPr lang="en-US" sz="2000" dirty="0"/>
              <a:t> da “</a:t>
            </a:r>
            <a:r>
              <a:rPr lang="en-US" sz="2000" dirty="0" err="1"/>
              <a:t>franquia</a:t>
            </a:r>
            <a:r>
              <a:rPr lang="en-US" sz="2000" dirty="0"/>
              <a:t>” e  </a:t>
            </a:r>
            <a:r>
              <a:rPr lang="en-US" sz="2000" dirty="0" err="1"/>
              <a:t>terceirização</a:t>
            </a:r>
            <a:r>
              <a:rPr lang="en-US" sz="2000" dirty="0"/>
              <a:t> de </a:t>
            </a:r>
            <a:r>
              <a:rPr lang="en-US" sz="2000" dirty="0" err="1"/>
              <a:t>serviços</a:t>
            </a:r>
            <a:r>
              <a:rPr lang="en-US" sz="2000" dirty="0"/>
              <a:t> e </a:t>
            </a:r>
            <a:r>
              <a:rPr lang="en-US" sz="2000" dirty="0" err="1"/>
              <a:t>insumos</a:t>
            </a:r>
            <a:r>
              <a:rPr lang="en-US" sz="2000" dirty="0"/>
              <a:t> </a:t>
            </a:r>
            <a:r>
              <a:rPr lang="en-US" sz="2000" dirty="0" err="1"/>
              <a:t>pedagógicos</a:t>
            </a:r>
            <a:r>
              <a:rPr lang="en-US" sz="2000" dirty="0"/>
              <a:t>-  </a:t>
            </a:r>
            <a:r>
              <a:rPr lang="en-US" sz="2000" b="1" dirty="0" err="1">
                <a:solidFill>
                  <a:srgbClr val="FF0000"/>
                </a:solidFill>
              </a:rPr>
              <a:t>Sistemas</a:t>
            </a:r>
            <a:r>
              <a:rPr lang="en-US" sz="2000" b="1" dirty="0">
                <a:solidFill>
                  <a:srgbClr val="FF0000"/>
                </a:solidFill>
              </a:rPr>
              <a:t> Privados de Ensino</a:t>
            </a:r>
          </a:p>
          <a:p>
            <a:pPr marL="0" indent="0" algn="just">
              <a:buNone/>
            </a:pPr>
            <a:r>
              <a:rPr lang="en-US" sz="2000" dirty="0"/>
              <a:t>3-  Redes </a:t>
            </a:r>
            <a:r>
              <a:rPr lang="en-US" sz="2000" dirty="0" err="1"/>
              <a:t>públicas</a:t>
            </a:r>
            <a:r>
              <a:rPr lang="en-US" sz="2000" dirty="0"/>
              <a:t> </a:t>
            </a:r>
            <a:r>
              <a:rPr lang="en-US" sz="2000" dirty="0" err="1"/>
              <a:t>integram</a:t>
            </a:r>
            <a:r>
              <a:rPr lang="en-US" sz="2000" dirty="0"/>
              <a:t> mercados de </a:t>
            </a:r>
            <a:r>
              <a:rPr lang="en-US" b="1" i="1" dirty="0" err="1">
                <a:solidFill>
                  <a:schemeClr val="accent4"/>
                </a:solidFill>
              </a:rPr>
              <a:t>Sistemas</a:t>
            </a:r>
            <a:r>
              <a:rPr lang="en-US" b="1" i="1" dirty="0">
                <a:solidFill>
                  <a:schemeClr val="accent4"/>
                </a:solidFill>
              </a:rPr>
              <a:t> Privados de Ensino e </a:t>
            </a:r>
            <a:r>
              <a:rPr lang="en-US" b="1" i="1" dirty="0" err="1">
                <a:solidFill>
                  <a:schemeClr val="accent4"/>
                </a:solidFill>
              </a:rPr>
              <a:t>insumos</a:t>
            </a:r>
            <a:r>
              <a:rPr lang="en-US" b="1" i="1" dirty="0">
                <a:solidFill>
                  <a:schemeClr val="accent4"/>
                </a:solidFill>
              </a:rPr>
              <a:t> </a:t>
            </a:r>
            <a:r>
              <a:rPr lang="en-US" b="1" i="1" dirty="0" err="1">
                <a:solidFill>
                  <a:schemeClr val="accent4"/>
                </a:solidFill>
              </a:rPr>
              <a:t>curriculares</a:t>
            </a:r>
            <a:endParaRPr lang="en-US" b="1" dirty="0"/>
          </a:p>
          <a:p>
            <a:pPr marL="0" indent="0" algn="just">
              <a:buNone/>
            </a:pPr>
            <a:r>
              <a:rPr lang="pt-BR" altLang="en-US" sz="2000" dirty="0"/>
              <a:t>4- A</a:t>
            </a:r>
            <a:r>
              <a:rPr lang="en-US" sz="2000" dirty="0" err="1"/>
              <a:t>quisição</a:t>
            </a:r>
            <a:r>
              <a:rPr lang="en-US" sz="2000" dirty="0"/>
              <a:t> dos </a:t>
            </a:r>
            <a:r>
              <a:rPr lang="en-US" sz="2000" dirty="0" err="1"/>
              <a:t>principais</a:t>
            </a:r>
            <a:r>
              <a:rPr lang="en-US" sz="2000" dirty="0"/>
              <a:t> </a:t>
            </a:r>
            <a:r>
              <a:rPr lang="en-US" sz="2000" dirty="0" err="1"/>
              <a:t>grupos</a:t>
            </a:r>
            <a:r>
              <a:rPr lang="en-US" sz="2000" dirty="0"/>
              <a:t> </a:t>
            </a:r>
            <a:r>
              <a:rPr lang="en-US" sz="2000" dirty="0" err="1"/>
              <a:t>empresariais</a:t>
            </a:r>
            <a:r>
              <a:rPr lang="en-US" sz="2000" dirty="0"/>
              <a:t> </a:t>
            </a:r>
            <a:r>
              <a:rPr lang="en-US" sz="2000" dirty="0" err="1"/>
              <a:t>educacionais</a:t>
            </a:r>
            <a:r>
              <a:rPr lang="en-US" sz="2000" dirty="0"/>
              <a:t> </a:t>
            </a:r>
            <a:r>
              <a:rPr lang="en-US" sz="2000" dirty="0" err="1"/>
              <a:t>brasileiros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corporações</a:t>
            </a:r>
            <a:r>
              <a:rPr lang="en-US" sz="2000" dirty="0"/>
              <a:t>/</a:t>
            </a:r>
            <a:r>
              <a:rPr lang="en-US" sz="2000" dirty="0" err="1"/>
              <a:t>editoras</a:t>
            </a:r>
            <a:r>
              <a:rPr lang="en-US" sz="2000" dirty="0"/>
              <a:t> </a:t>
            </a:r>
            <a:r>
              <a:rPr lang="en-US" sz="2000" dirty="0" err="1"/>
              <a:t>estrangeiras</a:t>
            </a:r>
            <a:r>
              <a:rPr lang="en-US" sz="2000" dirty="0"/>
              <a:t>  </a:t>
            </a:r>
            <a:r>
              <a:rPr lang="en-US" sz="2000" dirty="0" err="1"/>
              <a:t>como</a:t>
            </a:r>
            <a:r>
              <a:rPr lang="en-US" sz="2000" dirty="0"/>
              <a:t> a Pearson e a </a:t>
            </a:r>
            <a:r>
              <a:rPr lang="en-US" sz="2000" dirty="0" err="1"/>
              <a:t>Santillana</a:t>
            </a:r>
            <a:r>
              <a:rPr lang="en-US" sz="2000" dirty="0"/>
              <a:t>//PNLD</a:t>
            </a:r>
          </a:p>
          <a:p>
            <a:pPr marL="0" indent="0" algn="just">
              <a:buNone/>
            </a:pPr>
            <a:r>
              <a:rPr lang="pt-BR" altLang="en-US" sz="2000" dirty="0"/>
              <a:t>5</a:t>
            </a:r>
            <a:r>
              <a:rPr lang="en-US" sz="2000" dirty="0"/>
              <a:t>-A </a:t>
            </a:r>
            <a:r>
              <a:rPr lang="en-US" sz="2000" b="1" dirty="0" err="1"/>
              <a:t>capitalização</a:t>
            </a:r>
            <a:r>
              <a:rPr lang="en-US" sz="2000" dirty="0"/>
              <a:t> dos </a:t>
            </a:r>
            <a:r>
              <a:rPr lang="en-US" sz="2000" dirty="0" err="1"/>
              <a:t>grupos</a:t>
            </a:r>
            <a:r>
              <a:rPr lang="en-US" sz="2000" dirty="0"/>
              <a:t> </a:t>
            </a:r>
            <a:r>
              <a:rPr lang="en-US" sz="2000" dirty="0" err="1"/>
              <a:t>empresariais</a:t>
            </a:r>
            <a:r>
              <a:rPr lang="en-US" sz="2000" dirty="0"/>
              <a:t>, via </a:t>
            </a:r>
            <a:r>
              <a:rPr lang="en-US" sz="2000" dirty="0" err="1"/>
              <a:t>abertura</a:t>
            </a:r>
            <a:r>
              <a:rPr lang="en-US" sz="2000" dirty="0"/>
              <a:t> de capital=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↑ </a:t>
            </a:r>
            <a:r>
              <a:rPr lang="en-US" sz="2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oligopolização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//</a:t>
            </a:r>
            <a:r>
              <a:rPr lang="en-US" sz="2000" dirty="0"/>
              <a:t>  </a:t>
            </a:r>
            <a:r>
              <a:rPr lang="en-US" sz="2000" dirty="0" err="1"/>
              <a:t>atuação</a:t>
            </a:r>
            <a:r>
              <a:rPr lang="en-US" sz="2000" dirty="0"/>
              <a:t> de </a:t>
            </a:r>
            <a:r>
              <a:rPr lang="en-US" sz="2000" dirty="0" err="1"/>
              <a:t>istintos</a:t>
            </a:r>
            <a:r>
              <a:rPr lang="en-US" sz="2000" dirty="0"/>
              <a:t> </a:t>
            </a:r>
            <a:r>
              <a:rPr lang="en-US" sz="2000" dirty="0" err="1"/>
              <a:t>fundos</a:t>
            </a:r>
            <a:r>
              <a:rPr lang="en-US" sz="2000" dirty="0"/>
              <a:t> e </a:t>
            </a:r>
            <a:r>
              <a:rPr lang="en-US" sz="2000" dirty="0" err="1"/>
              <a:t>investidores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composição</a:t>
            </a:r>
            <a:r>
              <a:rPr lang="en-US" sz="2000" dirty="0"/>
              <a:t> das </a:t>
            </a:r>
            <a:r>
              <a:rPr lang="en-US" sz="2000" dirty="0" err="1"/>
              <a:t>empresas</a:t>
            </a:r>
            <a:r>
              <a:rPr lang="en-US" sz="2000" dirty="0"/>
              <a:t> que </a:t>
            </a:r>
            <a:r>
              <a:rPr lang="en-US" sz="2000" dirty="0" err="1"/>
              <a:t>provem</a:t>
            </a:r>
            <a:r>
              <a:rPr lang="en-US" sz="2000" dirty="0"/>
              <a:t> a </a:t>
            </a:r>
            <a:r>
              <a:rPr lang="en-US" sz="2000" dirty="0" err="1"/>
              <a:t>educação</a:t>
            </a:r>
            <a:r>
              <a:rPr lang="en-US" sz="2000" dirty="0"/>
              <a:t> </a:t>
            </a:r>
            <a:r>
              <a:rPr lang="en-US" sz="2000" dirty="0" err="1"/>
              <a:t>básica</a:t>
            </a:r>
            <a:r>
              <a:rPr lang="pt-BR" altLang="en-US" sz="2000" dirty="0"/>
              <a:t>;</a:t>
            </a:r>
          </a:p>
          <a:p>
            <a:pPr marL="0" indent="0" algn="just">
              <a:buNone/>
            </a:pPr>
            <a:r>
              <a:rPr lang="pt-BR" altLang="en-US" sz="2000" dirty="0"/>
              <a:t>6</a:t>
            </a:r>
            <a:r>
              <a:rPr lang="en-US" sz="2000" dirty="0"/>
              <a:t>-</a:t>
            </a:r>
            <a:r>
              <a:rPr lang="en-US" sz="2000" dirty="0" err="1"/>
              <a:t>Fundos</a:t>
            </a:r>
            <a:r>
              <a:rPr lang="en-US" sz="2000" dirty="0"/>
              <a:t> de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investimento</a:t>
            </a:r>
            <a:r>
              <a:rPr lang="en-US" sz="2000" dirty="0">
                <a:solidFill>
                  <a:srgbClr val="FF0000"/>
                </a:solidFill>
              </a:rPr>
              <a:t> privados</a:t>
            </a:r>
            <a:r>
              <a:rPr lang="pt-BR" altLang="en-US" sz="2000" dirty="0">
                <a:solidFill>
                  <a:srgbClr val="FF0000"/>
                </a:solidFill>
              </a:rPr>
              <a:t> (private equity) </a:t>
            </a:r>
            <a:r>
              <a:rPr lang="en-US" sz="2000" dirty="0"/>
              <a:t> </a:t>
            </a:r>
            <a:r>
              <a:rPr lang="en-US" sz="2000" dirty="0" err="1"/>
              <a:t>adquirem</a:t>
            </a:r>
            <a:r>
              <a:rPr lang="en-US" sz="2000" dirty="0"/>
              <a:t> </a:t>
            </a:r>
            <a:r>
              <a:rPr lang="en-US" sz="2000" dirty="0" err="1"/>
              <a:t>escolas</a:t>
            </a:r>
            <a:r>
              <a:rPr lang="en-US" sz="2000" dirty="0"/>
              <a:t> </a:t>
            </a:r>
            <a:r>
              <a:rPr lang="en-US" sz="2000" dirty="0" err="1"/>
              <a:t>privadas</a:t>
            </a:r>
            <a:r>
              <a:rPr lang="en-US" sz="2000" dirty="0"/>
              <a:t> </a:t>
            </a:r>
            <a:r>
              <a:rPr lang="en-US" sz="2000" dirty="0" err="1"/>
              <a:t>já</a:t>
            </a:r>
            <a:r>
              <a:rPr lang="en-US" sz="2000" dirty="0"/>
              <a:t> </a:t>
            </a:r>
            <a:r>
              <a:rPr lang="en-US" sz="2000" dirty="0" err="1"/>
              <a:t>existentes</a:t>
            </a:r>
            <a:r>
              <a:rPr lang="en-US" sz="2000" dirty="0"/>
              <a:t> </a:t>
            </a:r>
            <a:r>
              <a:rPr lang="pt-BR" altLang="en-US" sz="2000" dirty="0"/>
              <a:t>ou criam proprias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7- </a:t>
            </a:r>
            <a:r>
              <a:rPr lang="en-US" sz="2000" dirty="0" err="1"/>
              <a:t>Movimento</a:t>
            </a:r>
            <a:r>
              <a:rPr lang="en-US" sz="2000" dirty="0"/>
              <a:t> de </a:t>
            </a:r>
            <a:r>
              <a:rPr lang="en-US" sz="2000" dirty="0" err="1"/>
              <a:t>fusões</a:t>
            </a:r>
            <a:r>
              <a:rPr lang="en-US" sz="2000" dirty="0"/>
              <a:t> e </a:t>
            </a:r>
            <a:r>
              <a:rPr lang="en-US" sz="2000" dirty="0" err="1"/>
              <a:t>aquisições</a:t>
            </a:r>
            <a:r>
              <a:rPr lang="en-US" sz="2000" dirty="0"/>
              <a:t> de </a:t>
            </a:r>
            <a:r>
              <a:rPr lang="en-US" sz="2000" dirty="0" err="1"/>
              <a:t>segmentos</a:t>
            </a:r>
            <a:r>
              <a:rPr lang="en-US" sz="2000" dirty="0"/>
              <a:t> </a:t>
            </a:r>
            <a:r>
              <a:rPr lang="en-US" sz="2000" dirty="0" err="1"/>
              <a:t>grupos</a:t>
            </a:r>
            <a:r>
              <a:rPr lang="en-US" sz="2000" dirty="0"/>
              <a:t> </a:t>
            </a:r>
            <a:r>
              <a:rPr lang="en-US" sz="2000" dirty="0" err="1"/>
              <a:t>empresariais</a:t>
            </a:r>
            <a:r>
              <a:rPr lang="en-US" sz="2000" dirty="0"/>
              <a:t> que  </a:t>
            </a:r>
            <a:r>
              <a:rPr lang="en-US" sz="2000" dirty="0" err="1"/>
              <a:t>também</a:t>
            </a:r>
            <a:r>
              <a:rPr lang="en-US" sz="2000" dirty="0"/>
              <a:t>  </a:t>
            </a:r>
            <a:r>
              <a:rPr lang="en-US" sz="2000" dirty="0" err="1"/>
              <a:t>atuam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educação</a:t>
            </a:r>
            <a:r>
              <a:rPr lang="en-US" sz="2000"/>
              <a:t> básica</a:t>
            </a:r>
            <a:br>
              <a:rPr lang="en-US" sz="2000" dirty="0"/>
            </a:br>
            <a:r>
              <a:rPr lang="en-US" sz="2000" dirty="0"/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 noChangeArrowheads="1"/>
          </p:cNvSpPr>
          <p:nvPr>
            <p:ph type="ctrTitle"/>
          </p:nvPr>
        </p:nvSpPr>
        <p:spPr>
          <a:xfrm>
            <a:off x="152399" y="227012"/>
            <a:ext cx="11636375" cy="11001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/>
            <a:br>
              <a:rPr lang="pt-BR" altLang="zh-CN" sz="2000" b="1" dirty="0">
                <a:hlinkClick r:id="rId2"/>
              </a:rPr>
            </a:br>
            <a:br>
              <a:rPr lang="pt-BR" altLang="zh-CN" sz="2000" b="1" dirty="0">
                <a:hlinkClick r:id="rId2"/>
              </a:rPr>
            </a:br>
            <a:br>
              <a:rPr lang="pt-BR" altLang="zh-CN" sz="2000" b="1" dirty="0">
                <a:hlinkClick r:id="rId2"/>
              </a:rPr>
            </a:br>
            <a:br>
              <a:rPr lang="pt-BR" altLang="zh-CN" sz="2000" b="1" dirty="0">
                <a:hlinkClick r:id="rId2"/>
              </a:rPr>
            </a:br>
            <a:br>
              <a:rPr lang="pt-BR" altLang="zh-CN" sz="2000" b="1" dirty="0">
                <a:hlinkClick r:id="rId2"/>
              </a:rPr>
            </a:br>
            <a:br>
              <a:rPr lang="pt-BR" altLang="zh-CN" sz="2000" b="1" dirty="0">
                <a:hlinkClick r:id="rId2"/>
              </a:rPr>
            </a:br>
            <a:br>
              <a:rPr lang="pt-BR" altLang="zh-CN" sz="2000" b="1" dirty="0"/>
            </a:br>
            <a:r>
              <a:rPr lang="pt-BR" altLang="zh-CN" sz="2400" b="1" dirty="0"/>
              <a:t>Privatização da Educação Dimensoes da política educactiva e FORMAS</a:t>
            </a:r>
            <a:br>
              <a:rPr lang="pt-BR" altLang="zh-CN" sz="2400" b="1" dirty="0"/>
            </a:br>
            <a:r>
              <a:rPr lang="pt-BR" altLang="zh-CN" sz="2400" b="1" dirty="0"/>
              <a:t>(Adrião, 2018) </a:t>
            </a:r>
            <a:br>
              <a:rPr lang="pt-BR" sz="2400" cap="all" dirty="0"/>
            </a:br>
            <a:endParaRPr lang="pt-BR" altLang="zh-CN" sz="2400" dirty="0"/>
          </a:p>
        </p:txBody>
      </p:sp>
      <p:graphicFrame>
        <p:nvGraphicFramePr>
          <p:cNvPr id="6147" name="Espaço Reservado para Conteúd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49090"/>
              </p:ext>
            </p:extLst>
          </p:nvPr>
        </p:nvGraphicFramePr>
        <p:xfrm>
          <a:off x="152400" y="1327150"/>
          <a:ext cx="11636375" cy="5303838"/>
        </p:xfrm>
        <a:graphic>
          <a:graphicData uri="http://schemas.openxmlformats.org/drawingml/2006/table">
            <a:tbl>
              <a:tblPr/>
              <a:tblGrid>
                <a:gridCol w="3258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0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ea typeface="SimSun" panose="02010600030101010101" pitchFamily="2" charset="-122"/>
                          <a:cs typeface="Aharoni" panose="02010803020104030203" pitchFamily="2" charset="-79"/>
                          <a:sym typeface="Times New Roman" panose="02020603050405020304" pitchFamily="18" charset="0"/>
                        </a:rPr>
                        <a:t>OFERTA EDUCACIONAL  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ea typeface="SimSun" panose="02010600030101010101" pitchFamily="2" charset="-122"/>
                          <a:cs typeface="Aharoni" panose="02010803020104030203" pitchFamily="2" charset="-79"/>
                          <a:sym typeface="Times New Roman" panose="02020603050405020304" pitchFamily="18" charset="0"/>
                        </a:rPr>
                        <a:t>GESTÃO da EDUCAÇÃO PÚBLICA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ea typeface="SimSun" panose="02010600030101010101" pitchFamily="2" charset="-122"/>
                          <a:cs typeface="Aharoni" panose="02010803020104030203" pitchFamily="2" charset="-79"/>
                          <a:sym typeface="Times New Roman" panose="02020603050405020304" pitchFamily="18" charset="0"/>
                        </a:rPr>
                        <a:t>Do CURRÍCULO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ea typeface="SimSun" panose="02010600030101010101" pitchFamily="2" charset="-122"/>
                          <a:cs typeface="Aharoni" panose="02010803020104030203" pitchFamily="2" charset="-79"/>
                          <a:sym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Financiamento público a organizações educacionais privadas</a:t>
                      </a:r>
                      <a:r>
                        <a:rPr kumimoji="0" lang="pt-BR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endParaRPr kumimoji="0" lang="pt-BR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  <a:cs typeface="Arial" panose="020B0604020202020204" pitchFamily="34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pt-BR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  <a:cs typeface="Arial" panose="020B0604020202020204" pitchFamily="34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 </a:t>
                      </a:r>
                      <a:r>
                        <a:rPr kumimoji="0" lang="pt-BR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Oferta privada </a:t>
                      </a:r>
                      <a:endParaRPr kumimoji="0" lang="pt-BR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  <a:cs typeface="Arial" panose="020B0604020202020204" pitchFamily="34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pt-BR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Mecanismos de Incentivos à escolha parental</a:t>
                      </a:r>
                      <a:endParaRPr kumimoji="0" lang="pt-BR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  <a:cs typeface="Arial" panose="020B0604020202020204" pitchFamily="34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pt-BR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Da gestão escolar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pt-B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  <a:cs typeface="Arial" panose="020B0604020202020204" pitchFamily="34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pt-B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Da </a:t>
                      </a:r>
                      <a:r>
                        <a:rPr kumimoji="0" lang="pt-B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Gestão  educacional </a:t>
                      </a:r>
                      <a:r>
                        <a:rPr kumimoji="0" lang="pt-B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pública</a:t>
                      </a:r>
                      <a:r>
                        <a:rPr kumimoji="0" lang="pt-B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endParaRPr kumimoji="0" lang="pt-B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pt-B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Gestão Corporativa da Educação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COMPRA OU ADOÇÃO  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pt-B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Desenhos curriculares</a:t>
                      </a:r>
                      <a:r>
                        <a:rPr kumimoji="0" lang="pt-B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pt-B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Tecnologias educacionais</a:t>
                      </a:r>
                      <a:r>
                        <a:rPr kumimoji="0" lang="pt-B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conteúdos e plataformas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“insumos curriculares”, etc.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pt-B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Sistemas privados de ensino</a:t>
                      </a:r>
                      <a:r>
                        <a:rPr kumimoji="0" lang="pt-B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(SPE) </a:t>
                      </a:r>
                      <a:endParaRPr kumimoji="0" lang="pt-BR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  <a:cs typeface="Arial" panose="020B0604020202020204" pitchFamily="34" charset="0"/>
                        <a:sym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pt-B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2750" y="365125"/>
            <a:ext cx="10941050" cy="7302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000" dirty="0"/>
              <a:t>https://www.greppe.fe.unicamp.br/pt-br/mapeamento_da_insercao_do_setor_privado_nas_redes_estaduais_de_educacao</a:t>
            </a: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</p:nvPr>
        </p:nvGraphicFramePr>
        <p:xfrm>
          <a:off x="174812" y="1257300"/>
          <a:ext cx="11178988" cy="523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1039475" imgH="8239125" progId="Paint.Picture">
                  <p:embed/>
                </p:oleObj>
              </mc:Choice>
              <mc:Fallback>
                <p:oleObj r:id="rId3" imgW="11039475" imgH="8239125" progId="Paint.Picture">
                  <p:embed/>
                  <p:pic>
                    <p:nvPicPr>
                      <p:cNvPr id="8" name="Content Placeholder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812" y="1257300"/>
                        <a:ext cx="11178988" cy="523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***Destaques formas contemporâneas de privatização da educação </a:t>
            </a:r>
            <a:r>
              <a:rPr lang="pt-BR" sz="2800" b="1" dirty="0">
                <a:solidFill>
                  <a:srgbClr val="FF0000"/>
                </a:solidFill>
              </a:rPr>
              <a:t>básica</a:t>
            </a:r>
            <a:br>
              <a:rPr lang="pt-BR" sz="2800" b="1" dirty="0">
                <a:solidFill>
                  <a:srgbClr val="FF0000"/>
                </a:solidFill>
              </a:rPr>
            </a:br>
            <a:r>
              <a:rPr lang="pt-BR" sz="2800" b="1" dirty="0">
                <a:solidFill>
                  <a:srgbClr val="FF0000"/>
                </a:solidFill>
              </a:rPr>
              <a:t>SUBNACIONAL –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93914"/>
            <a:ext cx="10515600" cy="51830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1- Ampliação da segmentação da oferta educacional privada- </a:t>
            </a:r>
          </a:p>
          <a:p>
            <a:pPr lvl="1" algn="just"/>
            <a:r>
              <a:rPr lang="pt-BR" dirty="0"/>
              <a:t>Mercados escolas </a:t>
            </a:r>
            <a:r>
              <a:rPr lang="pt-BR" dirty="0">
                <a:highlight>
                  <a:srgbClr val="00FFFF"/>
                </a:highlight>
              </a:rPr>
              <a:t>privada</a:t>
            </a:r>
            <a:r>
              <a:rPr lang="pt-BR" dirty="0"/>
              <a:t>s geridas por fundos de investimento DESREGULAMENTAÇÃO/liberalismo 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Pressão por subsídio público à escola privada (alteração artigos 19 e 20 da LDB)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Políticas de </a:t>
            </a:r>
            <a:r>
              <a:rPr lang="pt-BR" dirty="0">
                <a:solidFill>
                  <a:srgbClr val="FF0000"/>
                </a:solidFill>
              </a:rPr>
              <a:t>escolha parental </a:t>
            </a:r>
            <a:r>
              <a:rPr lang="pt-BR" dirty="0"/>
              <a:t>– Vouchers/</a:t>
            </a:r>
            <a:r>
              <a:rPr lang="pt-BR" dirty="0" err="1">
                <a:highlight>
                  <a:srgbClr val="00FFFF"/>
                </a:highlight>
              </a:rPr>
              <a:t>homeschooling</a:t>
            </a:r>
            <a:r>
              <a:rPr lang="pt-BR" dirty="0"/>
              <a:t>/charter DIFERENTE DOS CONVENIOS</a:t>
            </a:r>
          </a:p>
          <a:p>
            <a:pPr marL="457200" lvl="1" indent="0" algn="just">
              <a:buNone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BRASIL atuação prioritária da venture </a:t>
            </a:r>
            <a:r>
              <a:rPr lang="pt-B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philantropy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dirty="0"/>
              <a:t>- </a:t>
            </a:r>
            <a:r>
              <a:rPr lang="pt-BR" dirty="0">
                <a:solidFill>
                  <a:srgbClr val="FF0000"/>
                </a:solidFill>
              </a:rPr>
              <a:t>Aprofundamento da privatização da gestão da educação</a:t>
            </a:r>
          </a:p>
          <a:p>
            <a:pPr lvl="1" algn="just"/>
            <a:r>
              <a:rPr lang="pt-BR" dirty="0">
                <a:solidFill>
                  <a:srgbClr val="FF0000"/>
                </a:solidFill>
              </a:rPr>
              <a:t>Gestão corporativa da educação – CLADE</a:t>
            </a:r>
          </a:p>
          <a:p>
            <a:pPr lvl="1" algn="just"/>
            <a:r>
              <a:rPr lang="pt-BR" dirty="0">
                <a:solidFill>
                  <a:srgbClr val="FF0000"/>
                </a:solidFill>
              </a:rPr>
              <a:t>PPP</a:t>
            </a:r>
          </a:p>
          <a:p>
            <a:pPr algn="just"/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dirty="0">
                <a:solidFill>
                  <a:srgbClr val="FF0000"/>
                </a:solidFill>
              </a:rPr>
              <a:t>- Privatização do Currículo</a:t>
            </a:r>
          </a:p>
          <a:p>
            <a:pPr lvl="1" algn="just"/>
            <a:r>
              <a:rPr lang="pt-BR" dirty="0">
                <a:solidFill>
                  <a:srgbClr val="FF0000"/>
                </a:solidFill>
              </a:rPr>
              <a:t>Plataformas digitais privadas/ Ensino Híbrido	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pPr lvl="1" algn="just"/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01BF-B59A-F468-C340-937FCC4B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5125"/>
            <a:ext cx="11031538" cy="4349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pt-BR" dirty="0"/>
              <a:t> *****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C2B3F-CC3A-E8DC-904C-90BC22CC6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C13EF76-9DB2-6AFA-457F-7C3192E1A9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5046" y="129529"/>
            <a:ext cx="5157787" cy="310966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F867D-FF76-3772-C343-8E03C4FBD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E591BA-E13A-CAA5-3F7D-954402927FB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84186" y="1074029"/>
            <a:ext cx="5626469" cy="2165167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DEC25-0EAE-58C9-CB3B-33D0C84A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00373C-3A08-1C3D-DADC-3D8B47EC2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99" y="3253838"/>
            <a:ext cx="4126005" cy="15771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3E5B35-01F7-B13C-9D5A-F279AE577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403" y="3218156"/>
            <a:ext cx="6658252" cy="16128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85A761-C8E5-631E-0F39-35EBC91D8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933" y="4830973"/>
            <a:ext cx="5956068" cy="17132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9C48B2-42E6-E0A1-DD9D-AC364DD42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4830973"/>
            <a:ext cx="4861221" cy="1713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AE1DBE8-759E-96BC-2BC2-D48FB0F23BFD}"/>
                  </a:ext>
                </a:extLst>
              </p14:cNvPr>
              <p14:cNvContentPartPr/>
              <p14:nvPr/>
            </p14:nvContentPartPr>
            <p14:xfrm>
              <a:off x="742860" y="283845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AE1DBE8-759E-96BC-2BC2-D48FB0F23B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6740" y="283233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178014B-554F-7BBB-80E1-B705A7C41D45}"/>
                  </a:ext>
                </a:extLst>
              </p14:cNvPr>
              <p14:cNvContentPartPr/>
              <p14:nvPr/>
            </p14:nvContentPartPr>
            <p14:xfrm>
              <a:off x="2905020" y="229557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178014B-554F-7BBB-80E1-B705A7C41D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8900" y="228945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29790D5-2EEB-AD47-B206-897664678066}"/>
                  </a:ext>
                </a:extLst>
              </p14:cNvPr>
              <p14:cNvContentPartPr/>
              <p14:nvPr/>
            </p14:nvContentPartPr>
            <p14:xfrm>
              <a:off x="2723940" y="2142930"/>
              <a:ext cx="360" cy="1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29790D5-2EEB-AD47-B206-8976646780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7820" y="2136810"/>
                <a:ext cx="12600" cy="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58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958</Words>
  <Application>Microsoft Office PowerPoint</Application>
  <PresentationFormat>Widescreen</PresentationFormat>
  <Paragraphs>122</Paragraphs>
  <Slides>16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Aharoni</vt:lpstr>
      <vt:lpstr>Aptos</vt:lpstr>
      <vt:lpstr>Aptos Display</vt:lpstr>
      <vt:lpstr>Arial</vt:lpstr>
      <vt:lpstr>Calibri</vt:lpstr>
      <vt:lpstr>Cambria Math</vt:lpstr>
      <vt:lpstr>Tahoma</vt:lpstr>
      <vt:lpstr>Times New Roman</vt:lpstr>
      <vt:lpstr>Wingdings</vt:lpstr>
      <vt:lpstr>Office Theme</vt:lpstr>
      <vt:lpstr>Paintbrush Picture</vt:lpstr>
      <vt:lpstr>     PRIVATIZAÇÃO DA EDUCAÇÃO BÁSICA E CONSEQUÊNCIAS PARA A EDUCAÇÃO COM UM DIREITO HUMANO </vt:lpstr>
      <vt:lpstr>Pontos</vt:lpstr>
      <vt:lpstr>OXFAM.  Desigualdade S.A. – Como o poder corporativo divide nosso mundo e a necessidade de uma nova era de ação pública 2024. p.26</vt:lpstr>
      <vt:lpstr> ******Principais agentes políticos – Confluência de interesses e estratégias na Eduação – Estado e mercado  </vt:lpstr>
      <vt:lpstr>Processo de concentração do capital  na educação básica no BR – Decorre desregulamentação e flexibilização </vt:lpstr>
      <vt:lpstr>       Privatização da Educação Dimensoes da política educactiva e FORMAS (Adrião, 2018)  </vt:lpstr>
      <vt:lpstr>https://www.greppe.fe.unicamp.br/pt-br/mapeamento_da_insercao_do_setor_privado_nas_redes_estaduais_de_educacao</vt:lpstr>
      <vt:lpstr>***Destaques formas contemporâneas de privatização da educação básica SUBNACIONAL – </vt:lpstr>
      <vt:lpstr> *****</vt:lpstr>
      <vt:lpstr>Apresentação do PowerPoint</vt:lpstr>
      <vt:lpstr>Nova Filantropia  e Privatização da Educação</vt:lpstr>
      <vt:lpstr> Inovação e Financeirização 2011-21- BR  = 62% das Startups/U$ 649 Milhões  (Saura, Adrião e Cunha, 2024)</vt:lpstr>
      <vt:lpstr> CONSIDERAR as Condições  Educação como Direito no Brasil</vt:lpstr>
      <vt:lpstr>https://www.relaappe.fe.unicamp.br/pt-br/materiais-de-interesse</vt:lpstr>
      <vt:lpstr>  theadria@unicamp.br  </vt:lpstr>
      <vt:lpstr>Em  diálogo e defesa de escola pública de gestão estatal democraticamente  organizada OBRIGADA!!!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PRIVATIZAÇÃO DA EDUCAÇÃO BÁSICA E CONSEQUÊNCIAS PARA A EDUCAÇÃO COM UM DIREITO HUMANO </dc:title>
  <dc:creator>Theresa Adrião</dc:creator>
  <cp:lastModifiedBy>RAMTECH</cp:lastModifiedBy>
  <cp:revision>9</cp:revision>
  <dcterms:created xsi:type="dcterms:W3CDTF">2024-09-29T13:12:37Z</dcterms:created>
  <dcterms:modified xsi:type="dcterms:W3CDTF">2025-04-05T12:40:07Z</dcterms:modified>
</cp:coreProperties>
</file>