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339" r:id="rId2"/>
    <p:sldId id="351" r:id="rId3"/>
    <p:sldId id="352" r:id="rId4"/>
    <p:sldId id="270" r:id="rId5"/>
    <p:sldId id="298" r:id="rId6"/>
    <p:sldId id="299" r:id="rId7"/>
    <p:sldId id="316" r:id="rId8"/>
    <p:sldId id="337" r:id="rId9"/>
    <p:sldId id="271" r:id="rId10"/>
    <p:sldId id="325" r:id="rId11"/>
    <p:sldId id="326" r:id="rId12"/>
    <p:sldId id="327" r:id="rId13"/>
    <p:sldId id="328" r:id="rId14"/>
    <p:sldId id="329" r:id="rId15"/>
    <p:sldId id="338" r:id="rId16"/>
    <p:sldId id="340" r:id="rId17"/>
    <p:sldId id="341" r:id="rId18"/>
    <p:sldId id="342" r:id="rId19"/>
    <p:sldId id="344" r:id="rId20"/>
    <p:sldId id="347" r:id="rId21"/>
    <p:sldId id="348" r:id="rId22"/>
    <p:sldId id="349" r:id="rId23"/>
    <p:sldId id="350" r:id="rId24"/>
    <p:sldId id="346" r:id="rId25"/>
    <p:sldId id="345" r:id="rId26"/>
    <p:sldId id="334" r:id="rId27"/>
    <p:sldId id="335" r:id="rId28"/>
    <p:sldId id="33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Estilo Médio 4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081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62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5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876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18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2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4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76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980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201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4/5/2025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24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22409/tn.v19i39.47398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attes.cnpq.br/9115883879758456" TargetMode="External"/><Relationship Id="rId2" Type="http://schemas.openxmlformats.org/officeDocument/2006/relationships/hyperlink" Target="http://lattes.cnpq.br/827496259132076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F28C06D-FF56-94F1-0B89-46B1EC965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5" y="427088"/>
            <a:ext cx="4326870" cy="6153815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CF1483FC-6ADB-3494-E504-6149778D8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5064" y="1145777"/>
            <a:ext cx="6857721" cy="40991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O currículo do Ensino Médio da Rede Estadual de Santa Catarina</a:t>
            </a:r>
            <a:br>
              <a:rPr lang="pt-BR" dirty="0">
                <a:solidFill>
                  <a:schemeClr val="tx1"/>
                </a:solidFill>
              </a:rPr>
            </a:br>
            <a:br>
              <a:rPr lang="pt-BR" dirty="0">
                <a:solidFill>
                  <a:schemeClr val="tx1"/>
                </a:solidFill>
              </a:rPr>
            </a:br>
            <a:r>
              <a:rPr lang="pt-BR" sz="3100" dirty="0">
                <a:solidFill>
                  <a:schemeClr val="tx1"/>
                </a:solidFill>
              </a:rPr>
              <a:t>Prof.ª Dra. Filomena Lucia Gossler Rodrigues da Silva</a:t>
            </a:r>
            <a:br>
              <a:rPr lang="pt-BR" sz="3100" dirty="0">
                <a:solidFill>
                  <a:schemeClr val="tx1"/>
                </a:solidFill>
              </a:rPr>
            </a:br>
            <a:r>
              <a:rPr lang="pt-BR" sz="3100" dirty="0">
                <a:solidFill>
                  <a:schemeClr val="tx1"/>
                </a:solidFill>
              </a:rPr>
              <a:t>filomena.silva@ifc.edu.br</a:t>
            </a:r>
            <a:br>
              <a:rPr lang="pt-BR" sz="3300" dirty="0">
                <a:solidFill>
                  <a:schemeClr val="tx1"/>
                </a:solidFill>
              </a:rPr>
            </a:br>
            <a:endParaRPr lang="pt-BR" sz="3300" dirty="0">
              <a:solidFill>
                <a:schemeClr val="tx1"/>
              </a:solidFill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C564A92-3993-17FA-B9C4-4921AAD330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196" y="5305580"/>
            <a:ext cx="1305558" cy="140071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FCCB491-567B-E990-762E-CE778C41CB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413" y="5542048"/>
            <a:ext cx="1108787" cy="1038855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95B89FD2-E286-1A9C-75E7-CCBCE9898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3062" y="5394132"/>
            <a:ext cx="1208532" cy="131216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7C15AFCA-4096-A40C-B035-0D094E8E4B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81594" y="5733261"/>
            <a:ext cx="2415126" cy="54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D35D981-3593-A5E7-EA6A-9FB07D22C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2" y="1053192"/>
            <a:ext cx="12136295" cy="5804807"/>
          </a:xfrm>
          <a:prstGeom prst="rect">
            <a:avLst/>
          </a:prstGeom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53EEF91-6FCE-0A8E-DA9D-603E5690E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0629"/>
            <a:ext cx="10515600" cy="922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Elaboração do CBEMTC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100300-34A8-638E-1EC5-C1476C18F983}"/>
              </a:ext>
            </a:extLst>
          </p:cNvPr>
          <p:cNvSpPr txBox="1"/>
          <p:nvPr/>
        </p:nvSpPr>
        <p:spPr>
          <a:xfrm>
            <a:off x="9282794" y="6123214"/>
            <a:ext cx="2645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Fonte: www.sed.sc.gov.br</a:t>
            </a:r>
          </a:p>
        </p:txBody>
      </p:sp>
    </p:spTree>
    <p:extLst>
      <p:ext uri="{BB962C8B-B14F-4D97-AF65-F5344CB8AC3E}">
        <p14:creationId xmlns:p14="http://schemas.microsoft.com/office/powerpoint/2010/main" val="2146821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CD04A6-0489-770E-0E0B-BCE526FB68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182" y="210850"/>
            <a:ext cx="11339968" cy="6265112"/>
          </a:xfrm>
        </p:spPr>
        <p:txBody>
          <a:bodyPr>
            <a:normAutofit/>
          </a:bodyPr>
          <a:lstStyle/>
          <a:p>
            <a:pPr algn="just"/>
            <a:r>
              <a:rPr lang="pt-BR" sz="2800" dirty="0"/>
              <a:t>O Currículo Base do Ensino Médio do Território Catarinense (CBEMTC) elaborado entre os anos de 2020 e 2022 resultou em 6 cadernos e em sua elaboração teve a participação de professores, consultores de instituições comunitária, públicas e institutos privados (destaque para o Instituto </a:t>
            </a:r>
            <a:r>
              <a:rPr lang="pt-BR" sz="2800" dirty="0" err="1"/>
              <a:t>Iungo</a:t>
            </a:r>
            <a:r>
              <a:rPr lang="pt-BR" sz="2800" dirty="0"/>
              <a:t>): são 25 componentes curriculares eletivos, 25 trilhas de aprofundamento e 26 cursos de Educação Profissional organizados por Trilhas de aprofundamento.</a:t>
            </a:r>
          </a:p>
          <a:p>
            <a:pPr marL="0" indent="0">
              <a:buNone/>
            </a:pPr>
            <a:endParaRPr lang="pt-BR" sz="2800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F672CD8-E7AF-6555-138C-76D173E49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917" y="4163189"/>
            <a:ext cx="1865291" cy="2483962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B5274EAC-CFFB-213F-A1DE-485FA52BB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59" y="2914041"/>
            <a:ext cx="1839601" cy="246402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5BB8C59C-F8A9-1F05-AD58-9235CDCC9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0906" y="4163189"/>
            <a:ext cx="1898389" cy="2483962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5A42693-015D-3291-0FD9-EFA7E4B9F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2634" y="2989878"/>
            <a:ext cx="1879334" cy="2483962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5427712-EFF1-A028-E894-26E1B0B1A3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414" y="4119112"/>
            <a:ext cx="1860611" cy="252803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1CB94165-9BD3-B625-9582-CBE64F8BCB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796" y="2921685"/>
            <a:ext cx="1764030" cy="2483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3699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F4F01-1663-FC84-9B08-8440C174C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208" y="-21516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/>
              <a:t>Estrutura do Currículo: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73F25B-BDF1-0FEB-6817-6DA08CEAD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812257"/>
            <a:ext cx="11439780" cy="4649475"/>
          </a:xfrm>
        </p:spPr>
        <p:txBody>
          <a:bodyPr>
            <a:normAutofit/>
          </a:bodyPr>
          <a:lstStyle/>
          <a:p>
            <a:pPr algn="just"/>
            <a:r>
              <a:rPr lang="pt-BR" sz="2200" dirty="0">
                <a:latin typeface="Calibri corpo"/>
              </a:rPr>
              <a:t>Formação Geral Básica contemplando as 13 disciplinas com carga horária de 1760 horas, Trilhas de Aprofundamento, Componentes Curriculares Eletivos, Projeto de Vida – organização do currículo por competências.</a:t>
            </a:r>
          </a:p>
          <a:p>
            <a:pPr algn="just"/>
            <a:r>
              <a:rPr lang="pt-BR" sz="2200" dirty="0">
                <a:latin typeface="Calibri corpo"/>
              </a:rPr>
              <a:t>Trilhas de aprofundamento: são 25 trilhas das áreas do conhecimento com carga horária de </a:t>
            </a:r>
            <a:r>
              <a:rPr lang="pt-BR" sz="2200" kern="100" dirty="0">
                <a:solidFill>
                  <a:srgbClr val="000000"/>
                </a:solidFill>
                <a:effectLst/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160 a 240 horas – 10 a 15 aulas a depender da matriz curricular ofertada</a:t>
            </a:r>
            <a:r>
              <a:rPr lang="pt-BR" sz="2200" dirty="0">
                <a:latin typeface="Calibri corpo"/>
              </a:rPr>
              <a:t>. Todas as trilhas e cursos de EPT contemplando os eixos estruturantes: investigação científica (fazer e pensar científico), processos criativos (fazer e pensar criativo); mediação e intervenção sociocultural (convivência e atuação sociocultural e ambiental); empreendedorismo ( autoconhecimento e projeto de vida)</a:t>
            </a:r>
          </a:p>
          <a:p>
            <a:pPr marL="0" indent="0">
              <a:buNone/>
            </a:pPr>
            <a:endParaRPr lang="pt-BR" sz="1800" dirty="0"/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0EE80DB9-BBF7-1C61-2E6D-94638F6B42B2}"/>
              </a:ext>
            </a:extLst>
          </p:cNvPr>
          <p:cNvGraphicFramePr>
            <a:graphicFrameLocks noGrp="1"/>
          </p:cNvGraphicFramePr>
          <p:nvPr/>
        </p:nvGraphicFramePr>
        <p:xfrm>
          <a:off x="871346" y="3552733"/>
          <a:ext cx="10625327" cy="1246505"/>
        </p:xfrm>
        <a:graphic>
          <a:graphicData uri="http://schemas.openxmlformats.org/drawingml/2006/table">
            <a:tbl>
              <a:tblPr firstRow="1" firstCol="1" bandRow="1"/>
              <a:tblGrid>
                <a:gridCol w="10625327">
                  <a:extLst>
                    <a:ext uri="{9D8B030D-6E8A-4147-A177-3AD203B41FA5}">
                      <a16:colId xmlns:a16="http://schemas.microsoft.com/office/drawing/2014/main" val="26547619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TRILHAS DE APROFUNDAMENTO NA ÁREA DE MATEMÁTICA E SUAS TECNOLOGIAS – 4 TRILHAS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86674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 – A MATEMÁTICA, O SER HUMANO E A NATUREZA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4921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2 – A MATEMÁTICA E O MUNDO DO TRABALHO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699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3 – MATEMÁTICA E MÚSICA: SISTEMATIZAÇÃO E ANALOGIAS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34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4 – EDIFICANDO O SONHO DA MORADIA PRÓPRIA EM UM CONTEXTO SOCIOAMBIENTAL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0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567386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4628B70-71FF-D28A-4161-1F57BB4DCD3E}"/>
              </a:ext>
            </a:extLst>
          </p:cNvPr>
          <p:cNvGraphicFramePr>
            <a:graphicFrameLocks noGrp="1"/>
          </p:cNvGraphicFramePr>
          <p:nvPr/>
        </p:nvGraphicFramePr>
        <p:xfrm>
          <a:off x="871346" y="4799238"/>
          <a:ext cx="10625326" cy="1246505"/>
        </p:xfrm>
        <a:graphic>
          <a:graphicData uri="http://schemas.openxmlformats.org/drawingml/2006/table">
            <a:tbl>
              <a:tblPr firstRow="1" firstCol="1" bandRow="1"/>
              <a:tblGrid>
                <a:gridCol w="10625326">
                  <a:extLst>
                    <a:ext uri="{9D8B030D-6E8A-4147-A177-3AD203B41FA5}">
                      <a16:colId xmlns:a16="http://schemas.microsoft.com/office/drawing/2014/main" val="8981258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TRILHAS DE APROFUNDAMENTO DA ÁREA DE CIÊNCIAS HUMANAS E SOCIAIS APLICADAS – 4 TRILHAS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4155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1 - MULHERES NO TERRITÓRIO CATARINENSE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014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2 – MUNDOS DO TRABALHO NO TERRITÓRIO CATARINENSE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700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3 - OBSERVATÓRIO DA SAÚDE PÚBLICA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9539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4 - CIÊNCIAS HUMANAS: TECNOLOGIAS DIGITAIS E A INTERNET COMO ESPAÇO SOCIAL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678458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ADAA8ECC-2E63-C4A2-18AE-3F9FE766AC3E}"/>
              </a:ext>
            </a:extLst>
          </p:cNvPr>
          <p:cNvGraphicFramePr>
            <a:graphicFrameLocks noGrp="1"/>
          </p:cNvGraphicFramePr>
          <p:nvPr/>
        </p:nvGraphicFramePr>
        <p:xfrm>
          <a:off x="871345" y="6024818"/>
          <a:ext cx="10625326" cy="747903"/>
        </p:xfrm>
        <a:graphic>
          <a:graphicData uri="http://schemas.openxmlformats.org/drawingml/2006/table">
            <a:tbl>
              <a:tblPr firstRow="1" firstCol="1" bandRow="1"/>
              <a:tblGrid>
                <a:gridCol w="10625326">
                  <a:extLst>
                    <a:ext uri="{9D8B030D-6E8A-4147-A177-3AD203B41FA5}">
                      <a16:colId xmlns:a16="http://schemas.microsoft.com/office/drawing/2014/main" val="8233069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TRILHAS DE APROFUNDAMENTO DA ÁREA DE LINGUAGENS E SUAS TECNOLOGIAS – 2 TRLHAS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56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1 - CORPOS QUE EXPRESSAM SUAS VOZES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0878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2 - PRODUÇÃO CULTURAL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309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36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95D638C-FCD5-8279-77F1-A33B5430D8DF}"/>
              </a:ext>
            </a:extLst>
          </p:cNvPr>
          <p:cNvGraphicFramePr>
            <a:graphicFrameLocks noGrp="1"/>
          </p:cNvGraphicFramePr>
          <p:nvPr/>
        </p:nvGraphicFramePr>
        <p:xfrm>
          <a:off x="1107622" y="918962"/>
          <a:ext cx="9976756" cy="1507427"/>
        </p:xfrm>
        <a:graphic>
          <a:graphicData uri="http://schemas.openxmlformats.org/drawingml/2006/table">
            <a:tbl>
              <a:tblPr firstRow="1" firstCol="1" bandRow="1"/>
              <a:tblGrid>
                <a:gridCol w="9976756">
                  <a:extLst>
                    <a:ext uri="{9D8B030D-6E8A-4147-A177-3AD203B41FA5}">
                      <a16:colId xmlns:a16="http://schemas.microsoft.com/office/drawing/2014/main" val="83242918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TRILHAS DE APROFUNDAMENTO DA ÁREA CIÊNCIAS DA NATUREZA E SUAS TECNOLOGIAS – 4 TRILHAS 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3792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1: DIÁLOGOS COM NOSSAS CIDADES: MEIO AMBIENTE E SUSTENTABILIDADE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671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2 - EUREKA! INVESTIGAÇÃO NO MUNDO NA CIÊNCIA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4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3 - A TECNOLOGIA DAS COISAS: UMA PERSPECTIVA SUSTENTÁVEL NA SOCIEDADE CONTEMPORÂNEA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9934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4 - EU, NÓS E NOSSAS ESCOLHAS: DIÁLOGOS COM A CIÊNCIA PARA A TRANSIÇÃO DAS SOCIEDADES SUSTENTÁVEIS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942584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B45A3050-499D-7086-0E45-34A0D8784DE9}"/>
              </a:ext>
            </a:extLst>
          </p:cNvPr>
          <p:cNvGraphicFramePr>
            <a:graphicFrameLocks noGrp="1"/>
          </p:cNvGraphicFramePr>
          <p:nvPr/>
        </p:nvGraphicFramePr>
        <p:xfrm>
          <a:off x="1107622" y="2426389"/>
          <a:ext cx="9976756" cy="3513456"/>
        </p:xfrm>
        <a:graphic>
          <a:graphicData uri="http://schemas.openxmlformats.org/drawingml/2006/table">
            <a:tbl>
              <a:tblPr firstRow="1" firstCol="1" bandRow="1"/>
              <a:tblGrid>
                <a:gridCol w="9976756">
                  <a:extLst>
                    <a:ext uri="{9D8B030D-6E8A-4147-A177-3AD203B41FA5}">
                      <a16:colId xmlns:a16="http://schemas.microsoft.com/office/drawing/2014/main" val="3612803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TRILHAS DE APROFUNDAMENTO INTEGRADAS ENTRE ÁREAS DO CONHECIMENTO – 11 TRILHAS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277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1 - SAÚDE, JUVENTUDES E CUIDADOS DE SI E DOS OUTROS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803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2 - FOTO (CIDADE) GRAFIAS EM MOVIMENTO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084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3 - MODELAGEM DE FENÔMENOS NATURAIS, SOCIAIS E SEUS IMPACTOS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0514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4 - DESENVOLVIMENTO E SUSTENTABILIDADE NO MUNDO CONTEMPORÂNEO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47761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5 - ATELIER DO TERRITÓRIO CATARINENSE: IDENTIDADES, PLURALIDADES E DIVERSIDADES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8745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6 - TERRITÓRIOS E TERRITORIALIDADES DAS POPULAÇÕES TRADICIONAIS E COMUNIDADES NEGRAS CATARINENSES E AS DIVERSIDADES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36683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7 - IDENTIDADES E TERRITÓRIOS CATARINENSES: CONCEPÇÕES, AVANÇOS E DESAFIOS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565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8 - O CAMPO COMO LUGAR DE “VIDAS”, DE RELAÇÕES HUMANAS, DE DIREITOS HUMANOS, DE CULTURAS E DE PRODUÇÃO DE ALIMENTOS SAUDÁVEIS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1075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9 - LINGUAGENS TECNOLÓGICAS PARA AS SOCIEDADES EM REDE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918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10 - EU, JOVEM; NÓS, JUVENTUDES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807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TRILHA 11 - SAÚDE TRAZ FELICIDADE?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CA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854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35849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D6BA5528-27E8-04FA-4CE7-D7ACEF8FC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33323"/>
          </a:xfrm>
        </p:spPr>
        <p:txBody>
          <a:bodyPr>
            <a:normAutofit fontScale="90000"/>
          </a:bodyPr>
          <a:lstStyle/>
          <a:p>
            <a:r>
              <a:rPr lang="pt-BR" dirty="0"/>
              <a:t>Itinerário da Formação Técnica Profissional</a:t>
            </a:r>
          </a:p>
        </p:txBody>
      </p:sp>
      <p:sp>
        <p:nvSpPr>
          <p:cNvPr id="8" name="Espaço Reservado para Conteúdo 7">
            <a:extLst>
              <a:ext uri="{FF2B5EF4-FFF2-40B4-BE49-F238E27FC236}">
                <a16:creationId xmlns:a16="http://schemas.microsoft.com/office/drawing/2014/main" id="{3E75DF17-F715-7902-7E62-88EFA538B5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3340" y="1664208"/>
            <a:ext cx="5644236" cy="4919472"/>
          </a:xfrm>
        </p:spPr>
        <p:txBody>
          <a:bodyPr>
            <a:normAutofit/>
          </a:bodyPr>
          <a:lstStyle/>
          <a:p>
            <a:pPr algn="just"/>
            <a:r>
              <a:rPr lang="pt-BR" sz="2200" kern="100" dirty="0">
                <a:solidFill>
                  <a:srgbClr val="000000"/>
                </a:solidFill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200" kern="100" dirty="0">
                <a:solidFill>
                  <a:srgbClr val="000000"/>
                </a:solidFill>
                <a:effectLst/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s cursos de Ensino Médio Integrado foram colocados em terminalidade em 2022 e retomados a partir de 2024.</a:t>
            </a:r>
          </a:p>
          <a:p>
            <a:pPr marL="0" indent="0" algn="just">
              <a:buNone/>
            </a:pPr>
            <a:endParaRPr lang="pt-BR" sz="2200" kern="100" dirty="0">
              <a:solidFill>
                <a:srgbClr val="000000"/>
              </a:solidFill>
              <a:effectLst/>
              <a:latin typeface="Calibri corpo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pt-BR" sz="2200" kern="100" dirty="0">
                <a:solidFill>
                  <a:srgbClr val="000000"/>
                </a:solidFill>
                <a:effectLst/>
                <a:latin typeface="Calibri corpo"/>
                <a:ea typeface="Calibri" panose="020F0502020204030204" pitchFamily="34" charset="0"/>
                <a:cs typeface="Times New Roman" panose="02020603050405020304" pitchFamily="18" charset="0"/>
              </a:rPr>
              <a:t>O CBEMTC Trilhas de Aprofundamento da Educação Profissional e Tecnológica contempla </a:t>
            </a:r>
            <a:r>
              <a:rPr lang="pt-BR" sz="2200" dirty="0">
                <a:latin typeface="Calibri corpo"/>
              </a:rPr>
              <a:t>26 cursos. Todos organizados em trilhas de EPT contemplando os eixos estruturantes: investigação científica (fazer e pensar científico), processos criativos (fazer e pensar criativo); mediação e intervenção sociocultural (convivência e atuação sociocultural e ambiental); empreendedorismo (autoconhecimento e projeto de vida).</a:t>
            </a:r>
          </a:p>
          <a:p>
            <a:endParaRPr lang="pt-BR" dirty="0"/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9489CC93-7968-748A-4DED-9A928B9ABC0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94427" y="1363202"/>
            <a:ext cx="5644234" cy="533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8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>
            <a:extLst>
              <a:ext uri="{FF2B5EF4-FFF2-40B4-BE49-F238E27FC236}">
                <a16:creationId xmlns:a16="http://schemas.microsoft.com/office/drawing/2014/main" id="{BCD4F977-41B0-54F2-48EF-326F306F1F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38E4C7-00CE-817B-E300-1D96D8A2E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852487"/>
            <a:ext cx="116395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7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AE105F90-EC30-4825-9F61-3CEF9E269A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422046"/>
              </p:ext>
            </p:extLst>
          </p:nvPr>
        </p:nvGraphicFramePr>
        <p:xfrm>
          <a:off x="0" y="28466"/>
          <a:ext cx="12192000" cy="6801068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35126">
                  <a:extLst>
                    <a:ext uri="{9D8B030D-6E8A-4147-A177-3AD203B41FA5}">
                      <a16:colId xmlns:a16="http://schemas.microsoft.com/office/drawing/2014/main" val="2601850446"/>
                    </a:ext>
                  </a:extLst>
                </a:gridCol>
                <a:gridCol w="4189201">
                  <a:extLst>
                    <a:ext uri="{9D8B030D-6E8A-4147-A177-3AD203B41FA5}">
                      <a16:colId xmlns:a16="http://schemas.microsoft.com/office/drawing/2014/main" val="693609114"/>
                    </a:ext>
                  </a:extLst>
                </a:gridCol>
                <a:gridCol w="4967673">
                  <a:extLst>
                    <a:ext uri="{9D8B030D-6E8A-4147-A177-3AD203B41FA5}">
                      <a16:colId xmlns:a16="http://schemas.microsoft.com/office/drawing/2014/main" val="987859572"/>
                    </a:ext>
                  </a:extLst>
                </a:gridCol>
              </a:tblGrid>
              <a:tr h="594804"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b="1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574280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r>
                        <a:rPr lang="pt-BR" sz="2200" dirty="0"/>
                        <a:t>Implementação da Ref. do EM em 120 Escolas-piloto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Primeiro ano da implementação da reforma para todas as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Segundo ano de implementação em todas as escolas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83236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r>
                        <a:rPr lang="pt-BR" sz="2200" dirty="0"/>
                        <a:t>Modelo do Emiti: foco em disciplinas dos itinerários da FGB, sem grandes mudanças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Matriz curricular de 3 e 4 anos (noturno). Diurno possibilidade de 4 matrizes com CH que variavam de 31 à 50h. semanais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Matriz de 3 e 4 anos (noturno). Muitas escolas já começam a alterar suas matrizes (escolas com 2 ou mais matrizes funcionando).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401486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r>
                        <a:rPr lang="pt-BR" sz="2200" dirty="0"/>
                        <a:t>Carga horária de planejamento integrado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Sem CH de 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Sem CH de planejamento integrado.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203713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r>
                        <a:rPr lang="pt-BR" sz="2200" dirty="0"/>
                        <a:t>Maioria das escolas com boa infraestrutura física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Problemas de infraestrutura são sentidos em diversas escolas. Matriz estendida – problema sério.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Permanecem problemas de infraestrutura.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9059384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r>
                        <a:rPr lang="pt-BR" sz="2200" dirty="0"/>
                        <a:t>Inicia a elaboração do CBEMTC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CBEMTC é implementado em todas as escolas: FGB; 4 eletivas e PV (2 aulas semanais). EMI colocado em terminalidade.</a:t>
                      </a:r>
                    </a:p>
                    <a:p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FGB; 4 eletivas e PV (2 aulas semanais). Inicia implementação das Trilhas de aprofundamento na EPTNM. </a:t>
                      </a:r>
                    </a:p>
                    <a:p>
                      <a:r>
                        <a:rPr lang="pt-BR" sz="2200" dirty="0"/>
                        <a:t>CH a depender da matriz escolhida pela escola.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9192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8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7F93DD7-6C6A-F31F-CF47-0B512D8F40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258456"/>
              </p:ext>
            </p:extLst>
          </p:nvPr>
        </p:nvGraphicFramePr>
        <p:xfrm>
          <a:off x="0" y="0"/>
          <a:ext cx="12192000" cy="697814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424256">
                  <a:extLst>
                    <a:ext uri="{9D8B030D-6E8A-4147-A177-3AD203B41FA5}">
                      <a16:colId xmlns:a16="http://schemas.microsoft.com/office/drawing/2014/main" val="2676517718"/>
                    </a:ext>
                  </a:extLst>
                </a:gridCol>
                <a:gridCol w="6767744">
                  <a:extLst>
                    <a:ext uri="{9D8B030D-6E8A-4147-A177-3AD203B41FA5}">
                      <a16:colId xmlns:a16="http://schemas.microsoft.com/office/drawing/2014/main" val="290154574"/>
                    </a:ext>
                  </a:extLst>
                </a:gridCol>
              </a:tblGrid>
              <a:tr h="426128">
                <a:tc>
                  <a:txBody>
                    <a:bodyPr/>
                    <a:lstStyle/>
                    <a:p>
                      <a:r>
                        <a:rPr lang="pt-BR" sz="2200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2200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93487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Terceiro ano de implementação em todas as escolas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Quarto ano de implementação em todas as escolas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641588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Matriz única para o Estado. </a:t>
                      </a:r>
                    </a:p>
                    <a:p>
                      <a:pPr algn="just"/>
                      <a:r>
                        <a:rPr lang="pt-BR" sz="2200" dirty="0"/>
                        <a:t>Ensino Médio Noturno passa a ser de 3 anos, sem transição – 6, 12 e 18 aulas não presenciais.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Matriz única para o estado.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383731"/>
                  </a:ext>
                </a:extLst>
              </a:tr>
              <a:tr h="414225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Sem carga horária de planejamento integrado.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Sem carga horária de planejamento integrado.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135828"/>
                  </a:ext>
                </a:extLst>
              </a:tr>
              <a:tr h="436600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Permanecem problemas de infraestrutura.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200" dirty="0"/>
                        <a:t>Permanecem problemas de infraestrutura.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9741499"/>
                  </a:ext>
                </a:extLst>
              </a:tr>
              <a:tr h="811304"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Fim das trilhas de aprofundamento; FGB + eletivas + PV (uma aula semanal); Instituição de aprofundamentos em componentes curriculares; introdução de práticas/aplicações em Mat./Port.; Ensino híbrido (CH não presencial). Indução para EPTNM: </a:t>
                      </a:r>
                      <a:r>
                        <a:rPr lang="pt-BR" sz="2200" dirty="0" err="1"/>
                        <a:t>CaTec</a:t>
                      </a:r>
                      <a:r>
                        <a:rPr lang="pt-BR" sz="2200" dirty="0"/>
                        <a:t>; Ensino Médio Integrado – precário e distante da sua concepção original.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2200" dirty="0"/>
                        <a:t>200h não presenciais – sexta aula: Ativ. complementares (160 h) + Ativ. Integradoras (40 h - trabalho voluntário dos prof.) - sem infraestrutura (ampliação da CH é fictícia)</a:t>
                      </a:r>
                    </a:p>
                    <a:p>
                      <a:pPr algn="just"/>
                      <a:r>
                        <a:rPr lang="pt-BR" sz="2200" dirty="0"/>
                        <a:t>Aprofundamentos em componentes curriculares; Componentes curriculares com práticas/aplicações; </a:t>
                      </a:r>
                    </a:p>
                    <a:p>
                      <a:pPr algn="just"/>
                      <a:r>
                        <a:rPr lang="pt-BR" sz="2200" dirty="0"/>
                        <a:t>Indução para EPTNM.</a:t>
                      </a:r>
                    </a:p>
                    <a:p>
                      <a:pPr algn="just"/>
                      <a:r>
                        <a:rPr lang="pt-BR" sz="2200" dirty="0" err="1"/>
                        <a:t>Cedup</a:t>
                      </a:r>
                      <a:r>
                        <a:rPr lang="pt-BR" sz="2200" dirty="0"/>
                        <a:t> Agrotécnico com gestão em parceria com a EPAGRI; </a:t>
                      </a:r>
                    </a:p>
                    <a:p>
                      <a:pPr algn="just"/>
                      <a:r>
                        <a:rPr lang="pt-BR" sz="2200" dirty="0"/>
                        <a:t>Não tem mais PV</a:t>
                      </a:r>
                    </a:p>
                    <a:p>
                      <a:pPr algn="just"/>
                      <a:r>
                        <a:rPr lang="pt-BR" sz="2200" dirty="0"/>
                        <a:t>Ensino Médio Noturno – 100h a menos que o diurno.</a:t>
                      </a:r>
                    </a:p>
                    <a:p>
                      <a:pPr algn="just"/>
                      <a:endParaRPr lang="pt-BR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28405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99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8693C22-275D-CE97-6704-F28E8D6BD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84" y="0"/>
            <a:ext cx="7709527" cy="6858000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B0D424EF-5F12-E278-265F-1495B6D29A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036518"/>
              </p:ext>
            </p:extLst>
          </p:nvPr>
        </p:nvGraphicFramePr>
        <p:xfrm>
          <a:off x="8273989" y="497150"/>
          <a:ext cx="3251200" cy="2209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51200">
                  <a:extLst>
                    <a:ext uri="{9D8B030D-6E8A-4147-A177-3AD203B41FA5}">
                      <a16:colId xmlns:a16="http://schemas.microsoft.com/office/drawing/2014/main" val="1641493887"/>
                    </a:ext>
                  </a:extLst>
                </a:gridCol>
              </a:tblGrid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4675 - liberada para 79, mas com 42 abertas em 2025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85154585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4697 - liberada para 78, mas com 23 abertas em 2025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88555122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4A2DB640-CA58-EDBC-A56C-5885F40A2B53}"/>
              </a:ext>
            </a:extLst>
          </p:cNvPr>
          <p:cNvSpPr txBox="1"/>
          <p:nvPr/>
        </p:nvSpPr>
        <p:spPr>
          <a:xfrm>
            <a:off x="8433786" y="2974019"/>
            <a:ext cx="30914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Observem que: a carga horária não presencial está concentrada na Formação Geral Básica e nos aprofundamentos da FGB e Projeto de Vida. Nenhuma disciplina técnica possui carga horária não presencial.</a:t>
            </a:r>
          </a:p>
        </p:txBody>
      </p:sp>
    </p:spTree>
    <p:extLst>
      <p:ext uri="{BB962C8B-B14F-4D97-AF65-F5344CB8AC3E}">
        <p14:creationId xmlns:p14="http://schemas.microsoft.com/office/powerpoint/2010/main" val="15556366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2FB8E2-4533-2AB2-0253-3EC64715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885384"/>
          </a:xfrm>
        </p:spPr>
        <p:txBody>
          <a:bodyPr>
            <a:normAutofit/>
          </a:bodyPr>
          <a:lstStyle/>
          <a:p>
            <a:pPr algn="ctr"/>
            <a:r>
              <a:rPr lang="pt-BR" sz="3200" dirty="0"/>
              <a:t>IMPACTOS SOBRE O TRABALHO DOCENTE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75FBE26-2E75-59BD-5190-2D5390C2F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448" y="2095131"/>
            <a:ext cx="10753725" cy="4392948"/>
          </a:xfrm>
        </p:spPr>
        <p:txBody>
          <a:bodyPr/>
          <a:lstStyle/>
          <a:p>
            <a:pPr algn="just"/>
            <a:r>
              <a:rPr lang="pt-BR" dirty="0"/>
              <a:t>Controle, intensificação e burocratização do trabalho docente – várias formas de registro (planejamento anual, mensal e diário);</a:t>
            </a:r>
          </a:p>
          <a:p>
            <a:pPr algn="just"/>
            <a:r>
              <a:rPr lang="pt-BR" dirty="0"/>
              <a:t>Deslegitimação e </a:t>
            </a:r>
            <a:r>
              <a:rPr lang="pt-BR" dirty="0" err="1"/>
              <a:t>desintelectualização</a:t>
            </a:r>
            <a:r>
              <a:rPr lang="pt-BR" dirty="0"/>
              <a:t> do trabalho docente: atuação em componentes curriculares sem habilitação – trilhas de aprofundamento, componentes curriculares eletivos, Projeto de Vida; utilização de portfólios para o Projeto de  Vida; Ensino híbrido (controle de frequência/retirada do controle da frequência); avaliação global (último trimestre);</a:t>
            </a:r>
          </a:p>
          <a:p>
            <a:pPr algn="just"/>
            <a:r>
              <a:rPr lang="pt-BR" dirty="0"/>
              <a:t>Contratos precários de trabalho: tanto efetivos quanto </a:t>
            </a:r>
            <a:r>
              <a:rPr lang="pt-BR" dirty="0" err="1"/>
              <a:t>ACTs</a:t>
            </a:r>
            <a:r>
              <a:rPr lang="pt-BR" dirty="0"/>
              <a:t>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0008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60529-61BB-3495-C48B-6056A20E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753" y="0"/>
            <a:ext cx="10772775" cy="1658198"/>
          </a:xfrm>
        </p:spPr>
        <p:txBody>
          <a:bodyPr>
            <a:normAutofit/>
          </a:bodyPr>
          <a:lstStyle/>
          <a:p>
            <a:pPr algn="ctr"/>
            <a:r>
              <a:rPr lang="pt-BR" sz="4400" dirty="0"/>
              <a:t>Educação para o neoliberalismo: currículo como pilar principal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060DD7-A976-C307-98A6-FBEDB71AE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292" y="2254636"/>
            <a:ext cx="11283696" cy="31965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ecupera os pressupostos da teoria do capital humano;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Relação estreita entre educação e crescimento econômico;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ducação como 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serviço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/mercadoria;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como empresa: 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eficiência e produtividade de resultados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sob 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intervenção dos grupos de mercado;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pt-BR" sz="2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782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523F2E-97AC-6376-6A70-66BCDB127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9" y="248575"/>
            <a:ext cx="11227125" cy="407485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4FC6B3B7-7A9B-F4F5-4771-D154D2F7DC89}"/>
              </a:ext>
            </a:extLst>
          </p:cNvPr>
          <p:cNvSpPr txBox="1"/>
          <p:nvPr/>
        </p:nvSpPr>
        <p:spPr>
          <a:xfrm>
            <a:off x="171719" y="4509855"/>
            <a:ext cx="118485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[…] o professor se sentiu desrespeitado. Ele foi formado, passou em um concurso para aquela disciplina, fez uma formação para aquela disciplina e agora ele vê que a aula dele se perdeu. Ele não tem mais aquela carga horária que ele tinha, ele tem que pegar outras disciplinas para sobreviver, para também dar conta das suas responsabilidades. Então, o professor também foi colocado no lugar de desrespeito com a sua própria formação, de uma certa desvalorização da carreira docente. (COORD-NEM-ESCOLA8)</a:t>
            </a:r>
          </a:p>
        </p:txBody>
      </p:sp>
    </p:spTree>
    <p:extLst>
      <p:ext uri="{BB962C8B-B14F-4D97-AF65-F5344CB8AC3E}">
        <p14:creationId xmlns:p14="http://schemas.microsoft.com/office/powerpoint/2010/main" val="134782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E4E5FA0-3B06-5DFA-4CCB-101C74B6F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205" y="210890"/>
            <a:ext cx="10997632" cy="442325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2190223-46B8-896A-521F-5E2735ACA613}"/>
              </a:ext>
            </a:extLst>
          </p:cNvPr>
          <p:cNvSpPr txBox="1"/>
          <p:nvPr/>
        </p:nvSpPr>
        <p:spPr>
          <a:xfrm>
            <a:off x="526163" y="4634143"/>
            <a:ext cx="106863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[…] para mim, o impacto maior no trabalho docente, é: ou o professor ficar apenas na sua disciplina e trabalhar em 2, 3 ou 4 escolas ou mais e aí ele perde a qualidade por estar trabalhando em vários espaços; ou ele ficar num lugar, numa escola só e abraçar um monte de disciplinas que ele não tem condições de trabalhar. (GESTOR-NEM-SED5) </a:t>
            </a:r>
          </a:p>
        </p:txBody>
      </p:sp>
    </p:spTree>
    <p:extLst>
      <p:ext uri="{BB962C8B-B14F-4D97-AF65-F5344CB8AC3E}">
        <p14:creationId xmlns:p14="http://schemas.microsoft.com/office/powerpoint/2010/main" val="4241507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0B84B58-0903-70F4-D0B4-98A28A2AE6F1}"/>
              </a:ext>
            </a:extLst>
          </p:cNvPr>
          <p:cNvSpPr txBox="1"/>
          <p:nvPr/>
        </p:nvSpPr>
        <p:spPr>
          <a:xfrm>
            <a:off x="452762" y="1580497"/>
            <a:ext cx="1103494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Os efetivos não pegavam as trilhas porquê [...] não se sentiam seguros. Pegavam todas, cada um dentro da sua área só. Que já tinha o currículo. E os ACT pegavam e [...] corriam atrás, né? Tipo, peguei essa aula, tenho que dar conta. […] Eles se sentiram muito perdidos, inseguros, não sabiam para que lado correr, por mais que a gente tentasse ajudar e eu também correndo atrás de informações, mas a informação que eu recebia também não era sólida, também não era segura, sabe? Então meio que estava todo mundo assim correndo por um lado. [...] aquela coisa, não aprende no amor, aprende na dor, mas de um jeito aprende, né? Então o nosso foi na dor. (COORD-NEM-CEDUP3)</a:t>
            </a:r>
          </a:p>
        </p:txBody>
      </p:sp>
    </p:spTree>
    <p:extLst>
      <p:ext uri="{BB962C8B-B14F-4D97-AF65-F5344CB8AC3E}">
        <p14:creationId xmlns:p14="http://schemas.microsoft.com/office/powerpoint/2010/main" val="21924906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1DC28EA3-EC00-FBA0-5E28-520750D6F126}"/>
              </a:ext>
            </a:extLst>
          </p:cNvPr>
          <p:cNvSpPr txBox="1"/>
          <p:nvPr/>
        </p:nvSpPr>
        <p:spPr>
          <a:xfrm>
            <a:off x="553376" y="643488"/>
            <a:ext cx="1083667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Acho que ninguém se sentiu seguro com essa reforma, né? Ninguém se sente seguro com nada que vem acontecendo [...] no Início desse ano, nós mudamos várias coisas, por exemplo, as trilhas. Uma professora até me parou esses dias e perguntou: Não tem trilha? e já fazia uns 2 meses que nós estávamos trabalhando. Não, professora, não! Mas o que que aconteceu com as trilhas? Então, sabe, é um movimento que às vezes que nem a escola tem condições de acompanhar essas mudanças. […] Eu acredito que ninguém conseguiu ainda se localizar dentro desse processo. E essa questão da gente sair da perspectiva do conteúdo, ir para a competência e habilidade […] é um fator que deixa o professor mais inseguro sobre o que ensinar. Ele tem dificuldade de compreender isso. Como é que funciona isso? Sim, porque a formação dos professores, a forma como eles aprenderam não foi essa. [...] há essa resistência no trabalho e não é nenhuma resistência consciente, muitas vezes é porque realmente o professor só sabe fazer daquela maneira como ele aprendeu. (COORD-NEM-ESCOLA14)</a:t>
            </a:r>
          </a:p>
        </p:txBody>
      </p:sp>
    </p:spTree>
    <p:extLst>
      <p:ext uri="{BB962C8B-B14F-4D97-AF65-F5344CB8AC3E}">
        <p14:creationId xmlns:p14="http://schemas.microsoft.com/office/powerpoint/2010/main" val="2434513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00 anos de) SOLIDÃO E COMUNICAÇÃO: Sísifo">
            <a:extLst>
              <a:ext uri="{FF2B5EF4-FFF2-40B4-BE49-F238E27FC236}">
                <a16:creationId xmlns:a16="http://schemas.microsoft.com/office/drawing/2014/main" id="{A5C3FFA1-06B1-035C-4FB6-11B4EBC96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91" y="1067540"/>
            <a:ext cx="5136989" cy="456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17049D5-161C-7260-A71A-873599707455}"/>
              </a:ext>
            </a:extLst>
          </p:cNvPr>
          <p:cNvSpPr txBox="1"/>
          <p:nvPr/>
        </p:nvSpPr>
        <p:spPr>
          <a:xfrm>
            <a:off x="150920" y="829331"/>
            <a:ext cx="641855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u="none" strike="noStrike" baseline="0" dirty="0">
                <a:latin typeface="+mj-lt"/>
                <a:cs typeface="Arial" panose="020B0604020202020204" pitchFamily="34" charset="0"/>
              </a:rPr>
              <a:t>A falta de professores efetivos é péssima. Porque isso dá uma descontinuidade sem tamanho! É um crime que se faz. Eu queria ver um governador ou um secretário de estado de educação, se há cada 4 meses tivesse um assessor novo e começar do zero. Ele não vai conseguir trabalhar porque não tem domínio, não tem conhecimento. Até que você capacita, ele sai. E você começa o processo de novo. É o Mito de Sísifo: sempre tem que empurrar Pedra do inferno até lá em cima e quando chegar lá em cima rola lá embaixo. [...] isso é muito cansativo! Esse, na minha visão, é o maior problema, porque ele trava todos os outros. (COORD-NEM-ESCOLA1) </a:t>
            </a:r>
            <a:endParaRPr lang="pt-BR" sz="2400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07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27AB3-A5F0-7DFB-A0D8-DEE70C5AC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200" dirty="0"/>
              <a:t>IMPACTOS SOBRE A FORMAÇÃO DA JUVENTUDE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BE46147-8920-F172-B6EB-B6CA958AB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[…] uma superficialização da formação, levada ao extremo […] A grande questão é que as juventudes estão cada vez mais jogadas à própria sorte. Acho que esse é o pior problema: não tem uma formação humana, sendo uma formação de um jovem, aquilo tudo assim que se diz aquele discurso do projeto de vida e qual é a perspectiva de futuro? […] tu não vê perspectiva. Então, tem uma mecanização […] é tudo utilitário […]  nós estamos desvalorizando a escola e o professor. Nós estamos ignorando o futuro. Ignorando no sentido de deixando a própria sorte, né? (CONS-CBTCEM1)</a:t>
            </a:r>
          </a:p>
        </p:txBody>
      </p:sp>
    </p:spTree>
    <p:extLst>
      <p:ext uri="{BB962C8B-B14F-4D97-AF65-F5344CB8AC3E}">
        <p14:creationId xmlns:p14="http://schemas.microsoft.com/office/powerpoint/2010/main" val="77892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8E0AF-FB7B-E1E4-1E6C-CAF9674A2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4116CC-753A-ED29-8574-7F90B4B91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4782312"/>
          </a:xfrm>
        </p:spPr>
        <p:txBody>
          <a:bodyPr>
            <a:normAutofit/>
          </a:bodyPr>
          <a:lstStyle/>
          <a:p>
            <a:r>
              <a:rPr lang="pt-BR" b="0" i="0" dirty="0">
                <a:effectLst/>
                <a:latin typeface="+mj-lt"/>
              </a:rPr>
              <a:t>Gossler Rodrigues da Silva, F. L., Possamai, T. ., &amp; Martini, T. A. (2021). A reforma do ensino médio em Santa Catarina: um percurso atravessado pelos interesses do empresariado. </a:t>
            </a:r>
            <a:r>
              <a:rPr lang="pt-BR" b="0" i="1" dirty="0">
                <a:effectLst/>
                <a:latin typeface="+mj-lt"/>
              </a:rPr>
              <a:t>Revista Trabalho Necessário</a:t>
            </a:r>
            <a:r>
              <a:rPr lang="pt-BR" b="0" i="0" dirty="0">
                <a:effectLst/>
                <a:latin typeface="+mj-lt"/>
              </a:rPr>
              <a:t>, </a:t>
            </a:r>
            <a:r>
              <a:rPr lang="pt-BR" b="0" i="1" dirty="0">
                <a:effectLst/>
                <a:latin typeface="+mj-lt"/>
              </a:rPr>
              <a:t>19</a:t>
            </a:r>
            <a:r>
              <a:rPr lang="pt-BR" b="0" i="0" dirty="0">
                <a:effectLst/>
                <a:latin typeface="+mj-lt"/>
              </a:rPr>
              <a:t>(39), 58-81. </a:t>
            </a:r>
            <a:r>
              <a:rPr lang="pt-BR" b="0" i="0" dirty="0">
                <a:effectLst/>
                <a:latin typeface="+mj-lt"/>
                <a:hlinkClick r:id="rId2"/>
              </a:rPr>
              <a:t>https://doi.org/10.22409/tn.v19i39.47398</a:t>
            </a:r>
            <a:endParaRPr lang="pt-BR" b="0" i="0" dirty="0">
              <a:effectLst/>
              <a:latin typeface="+mj-lt"/>
            </a:endParaRPr>
          </a:p>
          <a:p>
            <a:r>
              <a:rPr lang="pt-BR" dirty="0">
                <a:latin typeface="+mj-lt"/>
              </a:rPr>
              <a:t>PACHECO, José Augusto. Contextos e característica do neoliberalismo na educação. In. PACHECO, José Augusto (org.) Políticas Educativas: o neoliberalismo em educação. Portugal: Porto Editora, 2000. </a:t>
            </a:r>
            <a:endParaRPr lang="pt-BR" b="0" i="0" dirty="0">
              <a:effectLst/>
              <a:latin typeface="+mj-lt"/>
            </a:endParaRPr>
          </a:p>
          <a:p>
            <a:r>
              <a:rPr lang="pt-BR" dirty="0">
                <a:latin typeface="+mj-lt"/>
              </a:rPr>
              <a:t>SPRÍCIGO, Fabrício. Movimento Santa Catarina pela Educação e perspectivas para a formação profissional: proposta pedagógica em análise. Tese de Doutorado. PPGE/UDESC. Disponível em https://www.udesc.br/arquivos/faed/id_cpmenu/296/1_tese_versao_final_pos_banca_16456509465207_296.pdf</a:t>
            </a:r>
          </a:p>
        </p:txBody>
      </p:sp>
    </p:spTree>
    <p:extLst>
      <p:ext uri="{BB962C8B-B14F-4D97-AF65-F5344CB8AC3E}">
        <p14:creationId xmlns:p14="http://schemas.microsoft.com/office/powerpoint/2010/main" val="1465265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FDC4A-2C60-C206-57E4-2B0BB2AB1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/>
              <a:t>Produção recente e que embasa minhas discussões de hoje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2D646B-296E-3962-7784-97A582BE2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t-BR" sz="1800" u="none" strike="noStrike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SILVA, F. L. G. R.; </a:t>
            </a:r>
            <a:r>
              <a:rPr lang="pt-BR" sz="1800" u="sng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MARTINI, T. A.</a:t>
            </a:r>
            <a:r>
              <a:rPr lang="pt-BR" sz="1800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; DIAS, A. V.; Contexto e redes de influência na produção do texto do currículo base do ensino médio do território catarinense. Revista Ponto de Vista, v. 13, p. 1-18, 2024.</a:t>
            </a:r>
            <a:endParaRPr lang="pt-BR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MARTINI, TATIANE APARECIDA; SILVA, F. L. G. R. Currículo Base do Território Catarinense para o Ensino Médio: implicações sobre a Formação das Juventudes e o Trabalho Docente. REVISTA E-CURRICULUM (PUCSP), v. 22, p. 1-25, 2024.</a:t>
            </a:r>
            <a:endParaRPr lang="pt-BR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u="sng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  <a:hlinkClick r:id="rId3" tooltip="Clique para visualizar o currícu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SILVA, F. L. G. R.</a:t>
            </a:r>
            <a:r>
              <a:rPr lang="pt-BR" sz="1800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; SIMOES, W.; MATOS, L. L. A. O MOVIMENTO DAS OCUPAÇÕES SECUNDARISTAS E A DEFESA DA EDUCAÇÃO PÚBLICA NO CONTEXTO DA REFORMA DO ENSINO MÉDIO. https://doi.org/10.38117/2675-181X.formov2023.v5.n.11.5153, v. 5, p. 1-21, 2023.</a:t>
            </a:r>
            <a:endParaRPr lang="pt-BR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kern="0" dirty="0">
                <a:solidFill>
                  <a:schemeClr val="tx1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POSSAMAI, TAMIRIS; SILVA, Filomena Lucia Gossler Rodrigues da. A CONSTRUÇÃO DE DIRETRIZES PARA O ENSINO MÉDIO INTEGRADO NO INSTITUTO FEDERAL CATARINENSE. VIVÊNCIAS (URI. ERECHIM), v. 18, p. 127-140, 2022.</a:t>
            </a:r>
            <a:endParaRPr lang="pt-BR" sz="1800" kern="1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924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EA4630-A962-5F3C-51E1-B1403871E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181" y="425302"/>
            <a:ext cx="11642651" cy="6092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POSSAMAI, TAMIRIS; SILVA, Filomena Lucia Gossler Rodrigues da. Ensino Médio Integrado diante da contrarreforma do ensino médio. RETRATOS DA ESCOLA, v. 16, p. 53-69, 2022.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POSSAMAI, TAMIRIS; SILVA, Filomena Lucia Gossler Rodrigues da. Programas Future-se e Reuni Digital como ofensivas neoliberais sobre as Instituições Federais de Ensino. Educação e Políticas em Debate, v. 12, p. 475-495, 2022.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SILVA, F. L. G. R.; MARTINI, T. A. ; POSSAMAI, T. A FACE OBSCURA DO ESCOLA SEM PARTIDO E SEU CARÁTER POLÍTICO, IDEOLÓGICO E CONSERVADOR. HOLOS (NATAL. ONLINE) , v. 4, p. 1, 2022.  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MARTINI, TATIANE APARECIDA; GOSSLER RODRIGUES DA SILVA, FILOMENA LUCIA. Implementação da contrarreforma do ensino médio (Lei nº 13.415/2017) em Santa Catarina: formação continuada como estratégia de privatização e convencimento docente. Tear: Revista de Educação, Ciência e Tecnologia, v. 11, p. 01-20, 2022.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SILVA, F. L. G. R.; MARTINI, T. A. ; POSSAMAI, T. A REFORMA DO ENSINO MÉDIO EM SANTA CATARINA: UM PERCURSO ATRAVESSADO PELOS INTERESSES DO EMPRESARIADO. TRABALHO NECESSÁRIO, v. 19, p. 58-81, 2021.</a:t>
            </a:r>
          </a:p>
          <a:p>
            <a:pPr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dirty="0"/>
              <a:t> SILVA, F. L. G. R.; POSSAMAI, T. ; MARTINI, T. A. Avanço das políticas conservadoras no Ensino Médio brasileiro: a revitalização da dualidade histórica na formação dos jovens como política. PRÁXIS EDUCATIVA (IMPRESSO), v. 15, p. 1-17, 2020. </a:t>
            </a:r>
          </a:p>
        </p:txBody>
      </p:sp>
    </p:spTree>
    <p:extLst>
      <p:ext uri="{BB962C8B-B14F-4D97-AF65-F5344CB8AC3E}">
        <p14:creationId xmlns:p14="http://schemas.microsoft.com/office/powerpoint/2010/main" val="3214777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33B1D7-DE59-E917-FEF9-6340C29FC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800" dirty="0"/>
              <a:t>Educação para o neoliberalismo: currículo como pilar principal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35631B3-F510-61A7-BCD4-7A1214361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137" y="2592282"/>
            <a:ext cx="10753725" cy="3766185"/>
          </a:xfr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pilar principal que faz parte do processo de construção da identidade coletiva e é instrumento de regulação </a:t>
            </a:r>
            <a:r>
              <a:rPr lang="pt-BR" sz="2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controle dos alunos e professores.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 nacional: mecanismo de controle político do conhecimento e de diferenciação social que legitima a lógica hegemônica do que se aprende na escola. (Pacheco, 2000)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464994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FB08794-ABF0-CF00-6766-E471BA168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495" y="138112"/>
            <a:ext cx="8040718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27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82F050-BD5E-7DD8-7B04-E2B4F49E6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499533"/>
            <a:ext cx="11161775" cy="597747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O movimento Santa Catarina pela Educação (MSCE)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628ABD-EB7D-376E-8044-8F1AD3E5F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888" y="1243584"/>
            <a:ext cx="11676888" cy="5114883"/>
          </a:xfrm>
        </p:spPr>
        <p:txBody>
          <a:bodyPr>
            <a:normAutofit/>
          </a:bodyPr>
          <a:lstStyle/>
          <a:p>
            <a:pPr algn="just"/>
            <a:endParaRPr lang="pt-BR" sz="2800" dirty="0"/>
          </a:p>
          <a:p>
            <a:pPr algn="just"/>
            <a:r>
              <a:rPr lang="pt-BR" sz="2800" dirty="0"/>
              <a:t>Em 2012, a FIESC lança o Movimento Santa Catarina pela Educação (MSCE) a fim de disseminar as demandas do mercado industrial catarinense no tocante à área educacional. Inicialmente, o movimento se chamava A Indústria pela Educação. 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/>
              <a:t>O MSCE foi criado porque o setor empresarial teria percebido que a qualificação de seus “colaboradores” possuía grande potencial para aumentar a competitividade das empresas. Desse modo, haveria a aposta na educação como única forma capaz de promover o desenvolvimento econômico de longo prazo, de forma perene, para além das instabilidades de altas e baixas do mercado</a:t>
            </a:r>
          </a:p>
        </p:txBody>
      </p:sp>
    </p:spTree>
    <p:extLst>
      <p:ext uri="{BB962C8B-B14F-4D97-AF65-F5344CB8AC3E}">
        <p14:creationId xmlns:p14="http://schemas.microsoft.com/office/powerpoint/2010/main" val="280131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1" descr="Diagrama&#10;&#10;Descrição gerada automaticamente">
            <a:extLst>
              <a:ext uri="{FF2B5EF4-FFF2-40B4-BE49-F238E27FC236}">
                <a16:creationId xmlns:a16="http://schemas.microsoft.com/office/drawing/2014/main" id="{8655D89F-CB6D-C62F-B4E3-38AD88F47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920" y="283633"/>
            <a:ext cx="9525693" cy="6290733"/>
          </a:xfrm>
          <a:prstGeom prst="rect">
            <a:avLst/>
          </a:prstGeom>
          <a:noFill/>
          <a:ln w="9525">
            <a:solidFill>
              <a:schemeClr val="bg2"/>
            </a:solidFill>
            <a:bevel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F9EED906-0B58-3377-185A-32783B6F41E7}"/>
              </a:ext>
            </a:extLst>
          </p:cNvPr>
          <p:cNvSpPr txBox="1"/>
          <p:nvPr/>
        </p:nvSpPr>
        <p:spPr>
          <a:xfrm>
            <a:off x="1456660" y="6574366"/>
            <a:ext cx="952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Tese Fabrício </a:t>
            </a:r>
            <a:r>
              <a:rPr lang="pt-BR" dirty="0" err="1"/>
              <a:t>Spríssigo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1280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DDA82-F3DD-C445-4BC6-3E239F2DC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337" y="681997"/>
            <a:ext cx="10772775" cy="807593"/>
          </a:xfrm>
        </p:spPr>
        <p:txBody>
          <a:bodyPr/>
          <a:lstStyle/>
          <a:p>
            <a:pPr algn="ctr"/>
            <a:r>
              <a:rPr lang="pt-BR" dirty="0"/>
              <a:t>Dimensão Educacional do MSCE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21E5C1-C790-18F7-1B71-5F603E636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075" y="1695635"/>
            <a:ext cx="10401300" cy="3950563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pt-BR" sz="2800" dirty="0">
                <a:ea typeface="SimSun" panose="02010600030101010101" pitchFamily="2" charset="-122"/>
                <a:cs typeface="Mangal" panose="02040503050203030202" pitchFamily="18" charset="0"/>
              </a:rPr>
              <a:t>As finalidades sociopolíticas da educação</a:t>
            </a:r>
          </a:p>
          <a:p>
            <a:pPr algn="ctr" eaLnBrk="1" hangingPunct="1">
              <a:defRPr/>
            </a:pPr>
            <a:endParaRPr lang="pt-BR" sz="2800" dirty="0"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 algn="just" eaLnBrk="1" hangingPunct="1">
              <a:defRPr/>
            </a:pPr>
            <a:r>
              <a:rPr lang="pt-BR" sz="2800" dirty="0">
                <a:ea typeface="SimSun" panose="02010600030101010101" pitchFamily="2" charset="-122"/>
                <a:cs typeface="Mangal" panose="02040503050203030202" pitchFamily="18" charset="0"/>
              </a:rPr>
              <a:t>O Movimento Santa Catarina pela Educação (MSCE), Tem por finalidade canalizar a força empresarial de Santa Catarina para pensar e executar ações que possam influenciar a política educacional e repercutir na vida do trabalhador e consequente ampliação de riquezas para o mercado. Assim, “privilegia o fortalecimento das competências fundamentais do trabalhador para contribuir com o aumento da competitividade das indústrias como: flexibilidade, criatividade, empreendedorismo e poder de inovação” (FIESC, 2013, p. 35), formando para a inserção no setor produtivo.</a:t>
            </a:r>
          </a:p>
          <a:p>
            <a:pPr algn="ctr" eaLnBrk="1" hangingPunct="1">
              <a:defRPr/>
            </a:pPr>
            <a:endParaRPr lang="pt-BR" sz="2800" dirty="0"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9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D688AD-9004-29AB-D210-90B9C6EF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480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A4F760C-B444-6A7A-2394-8D52FB7230B9}"/>
              </a:ext>
            </a:extLst>
          </p:cNvPr>
          <p:cNvSpPr txBox="1"/>
          <p:nvPr/>
        </p:nvSpPr>
        <p:spPr>
          <a:xfrm>
            <a:off x="123825" y="6062186"/>
            <a:ext cx="119262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Fonte: </a:t>
            </a:r>
            <a:r>
              <a:rPr lang="pt-BR" sz="1400" b="0" i="0" dirty="0">
                <a:effectLst/>
                <a:latin typeface="Noto Sans" panose="020B0502040504090204" pitchFamily="34" charset="0"/>
              </a:rPr>
              <a:t>SILVA, F. L. G. R.; MARTINI, T. A.; DIAS, A. V. Contexto e redes de influência na produção do texto do currículo base do Ensino Médio do território catarinense. </a:t>
            </a:r>
            <a:r>
              <a:rPr lang="pt-BR" sz="1400" b="1" i="0" dirty="0">
                <a:effectLst/>
                <a:latin typeface="Noto Sans" panose="020B0502040504090204" pitchFamily="34" charset="0"/>
              </a:rPr>
              <a:t>Revista Ponto de Vista</a:t>
            </a:r>
            <a:r>
              <a:rPr lang="pt-BR" sz="1400" b="0" i="0" dirty="0">
                <a:effectLst/>
                <a:latin typeface="Noto Sans" panose="020B0502040504090204" pitchFamily="34" charset="0"/>
              </a:rPr>
              <a:t>, </a:t>
            </a:r>
            <a:r>
              <a:rPr lang="pt-BR" sz="1400" b="0" i="1" dirty="0">
                <a:effectLst/>
                <a:latin typeface="Noto Sans" panose="020B0502040504090204" pitchFamily="34" charset="0"/>
              </a:rPr>
              <a:t>[S. l.]</a:t>
            </a:r>
            <a:r>
              <a:rPr lang="pt-BR" sz="1400" b="0" i="0" dirty="0">
                <a:effectLst/>
                <a:latin typeface="Noto Sans" panose="020B0502040504090204" pitchFamily="34" charset="0"/>
              </a:rPr>
              <a:t>, v. 13, n. 2, p. 01–18, 2024. DOI: 10.47328/rpv.v13i2.16881. Disponível em: https://periodicos.ufv.br/RPV/</a:t>
            </a:r>
            <a:r>
              <a:rPr lang="pt-BR" sz="1400" b="0" i="0" dirty="0" err="1">
                <a:effectLst/>
                <a:latin typeface="Noto Sans" panose="020B0502040504090204" pitchFamily="34" charset="0"/>
              </a:rPr>
              <a:t>article</a:t>
            </a:r>
            <a:r>
              <a:rPr lang="pt-BR" sz="1400" b="0" i="0" dirty="0">
                <a:effectLst/>
                <a:latin typeface="Noto Sans" panose="020B0502040504090204" pitchFamily="34" charset="0"/>
              </a:rPr>
              <a:t>/</a:t>
            </a:r>
            <a:r>
              <a:rPr lang="pt-BR" sz="1400" b="0" i="0" dirty="0" err="1">
                <a:effectLst/>
                <a:latin typeface="Noto Sans" panose="020B0502040504090204" pitchFamily="34" charset="0"/>
              </a:rPr>
              <a:t>view</a:t>
            </a:r>
            <a:r>
              <a:rPr lang="pt-BR" sz="1400" b="0" i="0" dirty="0">
                <a:effectLst/>
                <a:latin typeface="Noto Sans" panose="020B0502040504090204" pitchFamily="34" charset="0"/>
              </a:rPr>
              <a:t>/16881. Acesso em: 4 jun. 2024.</a:t>
            </a:r>
            <a:endParaRPr lang="pt-BR" sz="14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08717093-4DF1-B427-BC0F-4E8EE73E5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3" y="495299"/>
            <a:ext cx="12010811" cy="5572126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9514711-0759-3CE2-5456-09825D1B24C0}"/>
              </a:ext>
            </a:extLst>
          </p:cNvPr>
          <p:cNvSpPr txBox="1"/>
          <p:nvPr/>
        </p:nvSpPr>
        <p:spPr>
          <a:xfrm>
            <a:off x="1333500" y="238125"/>
            <a:ext cx="945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0" i="0" dirty="0">
                <a:effectLst/>
                <a:latin typeface="Arial" panose="020B0604020202020204" pitchFamily="34" charset="0"/>
              </a:rPr>
              <a:t>Mapa de influências na elaboração do CBTCEM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726806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3362</TotalTime>
  <Words>3128</Words>
  <Application>Microsoft Office PowerPoint</Application>
  <PresentationFormat>Widescreen</PresentationFormat>
  <Paragraphs>127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SimSun</vt:lpstr>
      <vt:lpstr>Arial</vt:lpstr>
      <vt:lpstr>Calibri</vt:lpstr>
      <vt:lpstr>Calibri corpo</vt:lpstr>
      <vt:lpstr>Calibri Light</vt:lpstr>
      <vt:lpstr>Noto Sans</vt:lpstr>
      <vt:lpstr>Metropolitano</vt:lpstr>
      <vt:lpstr>O currículo do Ensino Médio da Rede Estadual de Santa Catarina  Prof.ª Dra. Filomena Lucia Gossler Rodrigues da Silva filomena.silva@ifc.edu.br </vt:lpstr>
      <vt:lpstr>Educação para o neoliberalismo: currículo como pilar principal</vt:lpstr>
      <vt:lpstr>Educação para o neoliberalismo: currículo como pilar principal</vt:lpstr>
      <vt:lpstr>Apresentação do PowerPoint</vt:lpstr>
      <vt:lpstr>O movimento Santa Catarina pela Educação (MSCE)</vt:lpstr>
      <vt:lpstr>Apresentação do PowerPoint</vt:lpstr>
      <vt:lpstr>Dimensão Educacional do MSCE</vt:lpstr>
      <vt:lpstr>Apresentação do PowerPoint</vt:lpstr>
      <vt:lpstr>Apresentação do PowerPoint</vt:lpstr>
      <vt:lpstr>Elaboração do CBEMTC</vt:lpstr>
      <vt:lpstr>Apresentação do PowerPoint</vt:lpstr>
      <vt:lpstr>Estrutura do Currículo:</vt:lpstr>
      <vt:lpstr>Apresentação do PowerPoint</vt:lpstr>
      <vt:lpstr>Itinerário da Formação Técnica Profissional</vt:lpstr>
      <vt:lpstr>Apresentação do PowerPoint</vt:lpstr>
      <vt:lpstr>Apresentação do PowerPoint</vt:lpstr>
      <vt:lpstr>Apresentação do PowerPoint</vt:lpstr>
      <vt:lpstr>Apresentação do PowerPoint</vt:lpstr>
      <vt:lpstr>IMPACTOS SOBRE O TRABALHO DOCENTE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IMPACTOS SOBRE A FORMAÇÃO DA JUVENTUDE</vt:lpstr>
      <vt:lpstr>Referências</vt:lpstr>
      <vt:lpstr>Produção recente e que embasa minhas discussões de hoje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CICLO DE FORMAÇÃO SINDICAL SINTE/SC 2024</dc:title>
  <dc:creator>Filomena Lucia Gossler Rodrigues da Silva</dc:creator>
  <cp:lastModifiedBy>Filomena Lucia Gossler Rodrigues da Silva</cp:lastModifiedBy>
  <cp:revision>42</cp:revision>
  <dcterms:created xsi:type="dcterms:W3CDTF">2024-06-04T18:12:02Z</dcterms:created>
  <dcterms:modified xsi:type="dcterms:W3CDTF">2025-04-05T14:40:23Z</dcterms:modified>
</cp:coreProperties>
</file>